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276" r:id="rId2"/>
    <p:sldId id="275" r:id="rId3"/>
    <p:sldId id="277" r:id="rId4"/>
    <p:sldId id="317" r:id="rId5"/>
    <p:sldId id="280" r:id="rId6"/>
    <p:sldId id="282" r:id="rId7"/>
    <p:sldId id="285" r:id="rId8"/>
    <p:sldId id="286" r:id="rId9"/>
    <p:sldId id="287" r:id="rId10"/>
    <p:sldId id="288" r:id="rId11"/>
    <p:sldId id="289" r:id="rId12"/>
    <p:sldId id="290" r:id="rId13"/>
    <p:sldId id="291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2" r:id="rId23"/>
    <p:sldId id="301" r:id="rId24"/>
    <p:sldId id="303" r:id="rId25"/>
    <p:sldId id="304" r:id="rId26"/>
    <p:sldId id="305" r:id="rId27"/>
    <p:sldId id="307" r:id="rId28"/>
    <p:sldId id="306" r:id="rId29"/>
    <p:sldId id="308" r:id="rId30"/>
    <p:sldId id="309" r:id="rId31"/>
    <p:sldId id="310" r:id="rId32"/>
    <p:sldId id="312" r:id="rId33"/>
    <p:sldId id="313" r:id="rId34"/>
    <p:sldId id="315" r:id="rId35"/>
    <p:sldId id="316" r:id="rId36"/>
    <p:sldId id="320" r:id="rId3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C307D"/>
    <a:srgbClr val="6A6351"/>
    <a:srgbClr val="032F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59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210" y="84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image" Target="../media/image30.wmf"/><Relationship Id="rId1" Type="http://schemas.openxmlformats.org/officeDocument/2006/relationships/image" Target="../media/image29.wmf"/><Relationship Id="rId4" Type="http://schemas.openxmlformats.org/officeDocument/2006/relationships/image" Target="../media/image32.w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wmf"/><Relationship Id="rId7" Type="http://schemas.openxmlformats.org/officeDocument/2006/relationships/image" Target="../media/image39.wmf"/><Relationship Id="rId2" Type="http://schemas.openxmlformats.org/officeDocument/2006/relationships/image" Target="../media/image34.wmf"/><Relationship Id="rId1" Type="http://schemas.openxmlformats.org/officeDocument/2006/relationships/image" Target="../media/image33.wmf"/><Relationship Id="rId6" Type="http://schemas.openxmlformats.org/officeDocument/2006/relationships/image" Target="../media/image38.wmf"/><Relationship Id="rId5" Type="http://schemas.openxmlformats.org/officeDocument/2006/relationships/image" Target="../media/image37.wmf"/><Relationship Id="rId4" Type="http://schemas.openxmlformats.org/officeDocument/2006/relationships/image" Target="../media/image36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7.wmf"/><Relationship Id="rId7" Type="http://schemas.openxmlformats.org/officeDocument/2006/relationships/image" Target="../media/image51.wmf"/><Relationship Id="rId2" Type="http://schemas.openxmlformats.org/officeDocument/2006/relationships/image" Target="../media/image46.wmf"/><Relationship Id="rId1" Type="http://schemas.openxmlformats.org/officeDocument/2006/relationships/image" Target="../media/image45.wmf"/><Relationship Id="rId6" Type="http://schemas.openxmlformats.org/officeDocument/2006/relationships/image" Target="../media/image50.wmf"/><Relationship Id="rId5" Type="http://schemas.openxmlformats.org/officeDocument/2006/relationships/image" Target="../media/image49.wmf"/><Relationship Id="rId4" Type="http://schemas.openxmlformats.org/officeDocument/2006/relationships/image" Target="../media/image48.w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5.wmf"/><Relationship Id="rId2" Type="http://schemas.openxmlformats.org/officeDocument/2006/relationships/image" Target="../media/image54.wmf"/><Relationship Id="rId1" Type="http://schemas.openxmlformats.org/officeDocument/2006/relationships/image" Target="../media/image53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8.wmf"/><Relationship Id="rId2" Type="http://schemas.openxmlformats.org/officeDocument/2006/relationships/image" Target="../media/image57.wmf"/><Relationship Id="rId1" Type="http://schemas.openxmlformats.org/officeDocument/2006/relationships/image" Target="../media/image56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1.wmf"/><Relationship Id="rId2" Type="http://schemas.openxmlformats.org/officeDocument/2006/relationships/image" Target="../media/image60.emf"/><Relationship Id="rId1" Type="http://schemas.openxmlformats.org/officeDocument/2006/relationships/image" Target="../media/image59.w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wmf"/><Relationship Id="rId2" Type="http://schemas.openxmlformats.org/officeDocument/2006/relationships/image" Target="../media/image63.wmf"/><Relationship Id="rId1" Type="http://schemas.openxmlformats.org/officeDocument/2006/relationships/image" Target="../media/image62.emf"/><Relationship Id="rId4" Type="http://schemas.openxmlformats.org/officeDocument/2006/relationships/image" Target="../media/image6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wmf"/><Relationship Id="rId1" Type="http://schemas.openxmlformats.org/officeDocument/2006/relationships/image" Target="../media/image66.w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emf"/><Relationship Id="rId4" Type="http://schemas.openxmlformats.org/officeDocument/2006/relationships/image" Target="../media/image12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image" Target="../media/image14.wmf"/><Relationship Id="rId1" Type="http://schemas.openxmlformats.org/officeDocument/2006/relationships/image" Target="../media/image13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image" Target="../media/image17.wmf"/><Relationship Id="rId1" Type="http://schemas.openxmlformats.org/officeDocument/2006/relationships/image" Target="../media/image16.emf"/><Relationship Id="rId5" Type="http://schemas.openxmlformats.org/officeDocument/2006/relationships/image" Target="../media/image20.emf"/><Relationship Id="rId4" Type="http://schemas.openxmlformats.org/officeDocument/2006/relationships/image" Target="../media/image19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image" Target="../media/image25.wmf"/><Relationship Id="rId1" Type="http://schemas.openxmlformats.org/officeDocument/2006/relationships/image" Target="../media/image24.emf"/><Relationship Id="rId5" Type="http://schemas.openxmlformats.org/officeDocument/2006/relationships/image" Target="../media/image28.wmf"/><Relationship Id="rId4" Type="http://schemas.openxmlformats.org/officeDocument/2006/relationships/image" Target="../media/image27.wmf"/></Relationships>
</file>

<file path=ppt/media/image10.wmf>
</file>

<file path=ppt/media/image11.wmf>
</file>

<file path=ppt/media/image12.wmf>
</file>

<file path=ppt/media/image14.wmf>
</file>

<file path=ppt/media/image15.wmf>
</file>

<file path=ppt/media/image17.wmf>
</file>

<file path=ppt/media/image18.wmf>
</file>

<file path=ppt/media/image19.wmf>
</file>

<file path=ppt/media/image21.wmf>
</file>

<file path=ppt/media/image22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4.png>
</file>

<file path=ppt/media/image45.wmf>
</file>

<file path=ppt/media/image46.wmf>
</file>

<file path=ppt/media/image47.wmf>
</file>

<file path=ppt/media/image48.wmf>
</file>

<file path=ppt/media/image49.wmf>
</file>

<file path=ppt/media/image50.wmf>
</file>

<file path=ppt/media/image51.wmf>
</file>

<file path=ppt/media/image54.wmf>
</file>

<file path=ppt/media/image55.png>
</file>

<file path=ppt/media/image55.wmf>
</file>

<file path=ppt/media/image56.png>
</file>

<file path=ppt/media/image57.wmf>
</file>

<file path=ppt/media/image58.wmf>
</file>

<file path=ppt/media/image59.wmf>
</file>

<file path=ppt/media/image6.png>
</file>

<file path=ppt/media/image61.wmf>
</file>

<file path=ppt/media/image63.wmf>
</file>

<file path=ppt/media/image64.wmf>
</file>

<file path=ppt/media/image65.wmf>
</file>

<file path=ppt/media/image66.wmf>
</file>

<file path=ppt/media/image67.wmf>
</file>

<file path=ppt/media/image68.png>
</file>

<file path=ppt/media/image69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178F4-C18B-48EC-9055-35D023B30368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6E15A-D7A9-4169-A7C2-BCB1B8BA29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2084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16E15A-D7A9-4169-A7C2-BCB1B8BA29D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936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3654674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163773" y="6210551"/>
            <a:ext cx="424342" cy="424342"/>
          </a:xfrm>
          <a:prstGeom prst="rect">
            <a:avLst/>
          </a:prstGeom>
          <a:solidFill>
            <a:srgbClr val="5C307D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163773" y="6627119"/>
            <a:ext cx="440822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 userDrawn="1"/>
        </p:nvGrpSpPr>
        <p:grpSpPr>
          <a:xfrm>
            <a:off x="0" y="3770844"/>
            <a:ext cx="9144000" cy="56736"/>
            <a:chOff x="30834" y="1305568"/>
            <a:chExt cx="8816454" cy="66133"/>
          </a:xfrm>
        </p:grpSpPr>
        <p:sp>
          <p:nvSpPr>
            <p:cNvPr id="15" name="矩形 14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8" name="图片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44" y="679580"/>
            <a:ext cx="2736000" cy="90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9237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5864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287BCA0E-3945-47E9-A9AA-27ACE9347398}" type="datetimeFigureOut">
              <a:rPr lang="zh-CN" altLang="en-US" smtClean="0"/>
              <a:t>2018/12/18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/>
          <a:lstStyle/>
          <a:p>
            <a:fld id="{1B217210-6342-4CBD-AECC-FD7487F2465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-13648" y="0"/>
            <a:ext cx="9157648" cy="1202643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163773" y="3083032"/>
            <a:ext cx="31233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>
                    <a:lumMod val="6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CONTENTS</a:t>
            </a:r>
            <a:endParaRPr lang="zh-CN" altLang="en-US" sz="3600" b="1" dirty="0">
              <a:solidFill>
                <a:schemeClr val="bg1">
                  <a:lumMod val="6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0" y="1305569"/>
            <a:ext cx="9144000" cy="56736"/>
            <a:chOff x="30834" y="1305568"/>
            <a:chExt cx="8816454" cy="66133"/>
          </a:xfrm>
        </p:grpSpPr>
        <p:sp>
          <p:nvSpPr>
            <p:cNvPr id="11" name="矩形 10"/>
            <p:cNvSpPr/>
            <p:nvPr/>
          </p:nvSpPr>
          <p:spPr>
            <a:xfrm>
              <a:off x="30834" y="1305568"/>
              <a:ext cx="5800300" cy="6598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5886861" y="1305712"/>
              <a:ext cx="2960427" cy="65989"/>
            </a:xfrm>
            <a:prstGeom prst="rect">
              <a:avLst/>
            </a:prstGeom>
            <a:solidFill>
              <a:srgbClr val="5C30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13" name="直接连接符 12"/>
          <p:cNvCxnSpPr/>
          <p:nvPr userDrawn="1"/>
        </p:nvCxnSpPr>
        <p:spPr>
          <a:xfrm>
            <a:off x="4572000" y="6627119"/>
            <a:ext cx="408725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 userDrawn="1"/>
        </p:nvSpPr>
        <p:spPr>
          <a:xfrm>
            <a:off x="2121263" y="2917957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目录</a:t>
            </a:r>
          </a:p>
        </p:txBody>
      </p:sp>
      <p:sp>
        <p:nvSpPr>
          <p:cNvPr id="33" name="椭圆 16"/>
          <p:cNvSpPr/>
          <p:nvPr userDrawn="1"/>
        </p:nvSpPr>
        <p:spPr>
          <a:xfrm>
            <a:off x="8371221" y="6346632"/>
            <a:ext cx="288032" cy="288032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sp>
        <p:nvSpPr>
          <p:cNvPr id="34" name="椭圆 17"/>
          <p:cNvSpPr/>
          <p:nvPr userDrawn="1"/>
        </p:nvSpPr>
        <p:spPr>
          <a:xfrm>
            <a:off x="8692195" y="6029540"/>
            <a:ext cx="288032" cy="2880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ea typeface="华文楷体" panose="02010600040101010101" pitchFamily="2" charset="-122"/>
            </a:endParaRPr>
          </a:p>
        </p:txBody>
      </p:sp>
      <p:cxnSp>
        <p:nvCxnSpPr>
          <p:cNvPr id="35" name="直接连接符 34"/>
          <p:cNvCxnSpPr/>
          <p:nvPr userDrawn="1"/>
        </p:nvCxnSpPr>
        <p:spPr>
          <a:xfrm>
            <a:off x="3278460" y="2994901"/>
            <a:ext cx="0" cy="154723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221" y="172445"/>
            <a:ext cx="2700000" cy="88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516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61"/>
          <p:cNvSpPr/>
          <p:nvPr userDrawn="1"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 userDrawn="1"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文本框 77"/>
          <p:cNvSpPr txBox="1"/>
          <p:nvPr userDrawn="1"/>
        </p:nvSpPr>
        <p:spPr>
          <a:xfrm>
            <a:off x="196575" y="276077"/>
            <a:ext cx="1107996" cy="369332"/>
          </a:xfrm>
          <a:prstGeom prst="rect">
            <a:avLst/>
          </a:prstGeom>
          <a:solidFill>
            <a:srgbClr val="5C307D"/>
          </a:solidFill>
          <a:ln>
            <a:solidFill>
              <a:srgbClr val="5C307D"/>
            </a:solidFill>
          </a:ln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lvl="0"/>
            <a:r>
              <a:rPr lang="zh-CN" altLang="en-US" dirty="0" smtClean="0"/>
              <a:t>课题背景</a:t>
            </a:r>
            <a:endParaRPr lang="zh-CN" altLang="en-US" dirty="0"/>
          </a:p>
        </p:txBody>
      </p:sp>
      <p:cxnSp>
        <p:nvCxnSpPr>
          <p:cNvPr id="79" name="直接连接符 78"/>
          <p:cNvCxnSpPr/>
          <p:nvPr userDrawn="1"/>
        </p:nvCxnSpPr>
        <p:spPr>
          <a:xfrm>
            <a:off x="-2810" y="828775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框 79"/>
          <p:cNvSpPr txBox="1"/>
          <p:nvPr userDrawn="1"/>
        </p:nvSpPr>
        <p:spPr>
          <a:xfrm>
            <a:off x="284704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问题描述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1" name="文本框 80"/>
          <p:cNvSpPr txBox="1"/>
          <p:nvPr userDrawn="1"/>
        </p:nvSpPr>
        <p:spPr>
          <a:xfrm>
            <a:off x="4143958" y="276077"/>
            <a:ext cx="1527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2" name="文本框 81"/>
          <p:cNvSpPr txBox="1"/>
          <p:nvPr userDrawn="1"/>
        </p:nvSpPr>
        <p:spPr>
          <a:xfrm>
            <a:off x="5860858" y="276077"/>
            <a:ext cx="14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RAGAN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3" name="文本框 82"/>
          <p:cNvSpPr txBox="1"/>
          <p:nvPr userDrawn="1"/>
        </p:nvSpPr>
        <p:spPr>
          <a:xfrm>
            <a:off x="7507226" y="276077"/>
            <a:ext cx="1338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总结与展望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4" name="文本框 83"/>
          <p:cNvSpPr txBox="1"/>
          <p:nvPr userDrawn="1"/>
        </p:nvSpPr>
        <p:spPr>
          <a:xfrm>
            <a:off x="1550132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lvl="0"/>
            <a:r>
              <a:rPr lang="zh-CN" altLang="en-US" dirty="0" smtClean="0"/>
              <a:t>预备知识</a:t>
            </a:r>
            <a:r>
              <a:rPr lang="en-US" altLang="zh-CN" dirty="0" smtClean="0"/>
              <a:t>	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5781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61"/>
          <p:cNvSpPr/>
          <p:nvPr userDrawn="1"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 userDrawn="1"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文本框 67"/>
          <p:cNvSpPr txBox="1"/>
          <p:nvPr userDrawn="1"/>
        </p:nvSpPr>
        <p:spPr>
          <a:xfrm>
            <a:off x="19657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课题背景</a:t>
            </a:r>
            <a:endParaRPr lang="zh-CN" altLang="en-US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-2810" y="828775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 userDrawn="1"/>
        </p:nvSpPr>
        <p:spPr>
          <a:xfrm>
            <a:off x="284704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问题描述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4" name="文本框 23"/>
          <p:cNvSpPr txBox="1"/>
          <p:nvPr userDrawn="1"/>
        </p:nvSpPr>
        <p:spPr>
          <a:xfrm>
            <a:off x="4143958" y="276077"/>
            <a:ext cx="1527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 userDrawn="1"/>
        </p:nvSpPr>
        <p:spPr>
          <a:xfrm>
            <a:off x="5860858" y="276077"/>
            <a:ext cx="14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RAGAN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6" name="文本框 25"/>
          <p:cNvSpPr txBox="1"/>
          <p:nvPr userDrawn="1"/>
        </p:nvSpPr>
        <p:spPr>
          <a:xfrm>
            <a:off x="7507226" y="276077"/>
            <a:ext cx="1338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总结与展望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7" name="文本框 26"/>
          <p:cNvSpPr txBox="1"/>
          <p:nvPr userDrawn="1"/>
        </p:nvSpPr>
        <p:spPr>
          <a:xfrm>
            <a:off x="1550132" y="276077"/>
            <a:ext cx="1107996" cy="369332"/>
          </a:xfrm>
          <a:prstGeom prst="rect">
            <a:avLst/>
          </a:prstGeom>
          <a:solidFill>
            <a:srgbClr val="5C307D"/>
          </a:solidFill>
          <a:ln>
            <a:solidFill>
              <a:srgbClr val="5C307D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预备知识</a:t>
            </a:r>
            <a:r>
              <a:rPr lang="en-US" altLang="zh-CN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	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04699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61"/>
          <p:cNvSpPr/>
          <p:nvPr userDrawn="1"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 userDrawn="1"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文本框 68"/>
          <p:cNvSpPr txBox="1"/>
          <p:nvPr userDrawn="1"/>
        </p:nvSpPr>
        <p:spPr>
          <a:xfrm>
            <a:off x="1550132" y="27188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预备知识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	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0" name="文本框 69"/>
          <p:cNvSpPr txBox="1"/>
          <p:nvPr userDrawn="1"/>
        </p:nvSpPr>
        <p:spPr>
          <a:xfrm>
            <a:off x="2847045" y="271882"/>
            <a:ext cx="1107996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问题描述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19657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课题背景</a:t>
            </a:r>
            <a:endParaRPr lang="zh-CN" altLang="en-US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-2810" y="828775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 userDrawn="1"/>
        </p:nvSpPr>
        <p:spPr>
          <a:xfrm>
            <a:off x="4143958" y="276077"/>
            <a:ext cx="1527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5860858" y="276077"/>
            <a:ext cx="14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RAGAN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7507226" y="276077"/>
            <a:ext cx="1338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总结与展望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89554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61"/>
          <p:cNvSpPr/>
          <p:nvPr userDrawn="1"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 userDrawn="1"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文本框 68"/>
          <p:cNvSpPr txBox="1"/>
          <p:nvPr userDrawn="1"/>
        </p:nvSpPr>
        <p:spPr>
          <a:xfrm>
            <a:off x="1550132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预备知识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	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1" name="文本框 70"/>
          <p:cNvSpPr txBox="1"/>
          <p:nvPr userDrawn="1"/>
        </p:nvSpPr>
        <p:spPr>
          <a:xfrm>
            <a:off x="4143958" y="277020"/>
            <a:ext cx="1527983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dirty="0" smtClean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solidFill>
                <a:schemeClr val="bg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19657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课题背景</a:t>
            </a:r>
            <a:endParaRPr lang="zh-CN" altLang="en-US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4" name="直接连接符 13"/>
          <p:cNvCxnSpPr/>
          <p:nvPr userDrawn="1"/>
        </p:nvCxnSpPr>
        <p:spPr>
          <a:xfrm>
            <a:off x="-2810" y="828775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 userDrawn="1"/>
        </p:nvSpPr>
        <p:spPr>
          <a:xfrm>
            <a:off x="284704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问题描述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5860858" y="276077"/>
            <a:ext cx="14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RAGAN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7507226" y="276077"/>
            <a:ext cx="1338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总结与展望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21970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61"/>
          <p:cNvSpPr/>
          <p:nvPr userDrawn="1"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 userDrawn="1"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9657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课题背景</a:t>
            </a:r>
            <a:endParaRPr lang="zh-CN" altLang="en-US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-2810" y="828775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 userDrawn="1"/>
        </p:nvSpPr>
        <p:spPr>
          <a:xfrm>
            <a:off x="284704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问题描述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143958" y="276077"/>
            <a:ext cx="1527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5860858" y="276077"/>
            <a:ext cx="1457451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lvl="0"/>
            <a:r>
              <a:rPr lang="en-US" altLang="zh-CN" dirty="0" smtClean="0"/>
              <a:t>RAGAN</a:t>
            </a:r>
            <a:r>
              <a:rPr lang="zh-CN" altLang="en-US" dirty="0" smtClean="0"/>
              <a:t>模型</a:t>
            </a:r>
            <a:endParaRPr lang="zh-CN" altLang="en-US" dirty="0"/>
          </a:p>
        </p:txBody>
      </p:sp>
      <p:sp>
        <p:nvSpPr>
          <p:cNvPr id="17" name="文本框 16"/>
          <p:cNvSpPr txBox="1"/>
          <p:nvPr userDrawn="1"/>
        </p:nvSpPr>
        <p:spPr>
          <a:xfrm>
            <a:off x="7507226" y="276077"/>
            <a:ext cx="1338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总结与展望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1550132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lvl="0"/>
            <a:r>
              <a:rPr lang="zh-CN" altLang="en-US" dirty="0" smtClean="0"/>
              <a:t>预备知识</a:t>
            </a:r>
            <a:r>
              <a:rPr lang="en-US" altLang="zh-CN" dirty="0" smtClean="0"/>
              <a:t>	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80710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61"/>
          <p:cNvSpPr/>
          <p:nvPr userDrawn="1"/>
        </p:nvSpPr>
        <p:spPr>
          <a:xfrm>
            <a:off x="-2810" y="6640831"/>
            <a:ext cx="9146810" cy="21716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 userDrawn="1"/>
        </p:nvSpPr>
        <p:spPr>
          <a:xfrm>
            <a:off x="-2810" y="0"/>
            <a:ext cx="9146810" cy="45719"/>
          </a:xfrm>
          <a:prstGeom prst="rect">
            <a:avLst/>
          </a:prstGeom>
          <a:solidFill>
            <a:srgbClr val="5C30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9657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课题背景</a:t>
            </a:r>
            <a:endParaRPr lang="zh-CN" altLang="en-US" dirty="0">
              <a:solidFill>
                <a:schemeClr val="tx1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-2810" y="828775"/>
            <a:ext cx="914681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 userDrawn="1"/>
        </p:nvSpPr>
        <p:spPr>
          <a:xfrm>
            <a:off x="2847045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问题描述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4143958" y="276077"/>
            <a:ext cx="1527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5860858" y="276077"/>
            <a:ext cx="14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RAGAN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7507226" y="276077"/>
            <a:ext cx="1338829" cy="369332"/>
          </a:xfrm>
          <a:prstGeom prst="rect">
            <a:avLst/>
          </a:prstGeom>
          <a:solidFill>
            <a:srgbClr val="5C307D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lvl="0"/>
            <a:r>
              <a:rPr lang="zh-CN" altLang="en-US" dirty="0" smtClean="0"/>
              <a:t>总结与展望</a:t>
            </a:r>
            <a:endParaRPr lang="zh-CN" altLang="en-US" dirty="0"/>
          </a:p>
        </p:txBody>
      </p:sp>
      <p:sp>
        <p:nvSpPr>
          <p:cNvPr id="18" name="文本框 17"/>
          <p:cNvSpPr txBox="1"/>
          <p:nvPr userDrawn="1"/>
        </p:nvSpPr>
        <p:spPr>
          <a:xfrm>
            <a:off x="1550132" y="27607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>
                <a:latin typeface="华文楷体" panose="02010600040101010101" pitchFamily="2" charset="-122"/>
                <a:ea typeface="华文楷体" panose="02010600040101010101" pitchFamily="2" charset="-122"/>
              </a:defRPr>
            </a:lvl1pPr>
          </a:lstStyle>
          <a:p>
            <a:pPr lvl="0"/>
            <a:r>
              <a:rPr lang="zh-CN" altLang="en-US" dirty="0" smtClean="0"/>
              <a:t>预备知识</a:t>
            </a:r>
            <a:r>
              <a:rPr lang="en-US" altLang="zh-CN" dirty="0" smtClean="0"/>
              <a:t>	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83948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94961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46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9203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51" r:id="rId3"/>
    <p:sldLayoutId id="2147483656" r:id="rId4"/>
    <p:sldLayoutId id="2147483657" r:id="rId5"/>
    <p:sldLayoutId id="2147483659" r:id="rId6"/>
    <p:sldLayoutId id="2147483660" r:id="rId7"/>
    <p:sldLayoutId id="2147483662" r:id="rId8"/>
    <p:sldLayoutId id="2147483652" r:id="rId9"/>
    <p:sldLayoutId id="2147483655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wmf"/><Relationship Id="rId3" Type="http://schemas.openxmlformats.org/officeDocument/2006/relationships/package" Target="../embeddings/Microsoft_Visio___9997.vsdx"/><Relationship Id="rId7" Type="http://schemas.openxmlformats.org/officeDocument/2006/relationships/oleObject" Target="../embeddings/oleObject7.bin"/><Relationship Id="rId12" Type="http://schemas.openxmlformats.org/officeDocument/2006/relationships/image" Target="../media/image20.e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7.wmf"/><Relationship Id="rId11" Type="http://schemas.openxmlformats.org/officeDocument/2006/relationships/package" Target="../embeddings/Microsoft_Visio___1010108.vsdx"/><Relationship Id="rId5" Type="http://schemas.openxmlformats.org/officeDocument/2006/relationships/oleObject" Target="../embeddings/oleObject6.bin"/><Relationship Id="rId10" Type="http://schemas.openxmlformats.org/officeDocument/2006/relationships/image" Target="../media/image19.wmf"/><Relationship Id="rId4" Type="http://schemas.openxmlformats.org/officeDocument/2006/relationships/image" Target="../media/image16.emf"/><Relationship Id="rId9" Type="http://schemas.openxmlformats.org/officeDocument/2006/relationships/oleObject" Target="../embeddings/oleObject8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oleObject" Target="../embeddings/oleObject9.bin"/><Relationship Id="rId7" Type="http://schemas.openxmlformats.org/officeDocument/2006/relationships/package" Target="../embeddings/Microsoft_Visio___1111119.vsd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2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21.w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wmf"/><Relationship Id="rId3" Type="http://schemas.openxmlformats.org/officeDocument/2006/relationships/package" Target="../embeddings/Microsoft_Visio___12121210.vsdx"/><Relationship Id="rId7" Type="http://schemas.openxmlformats.org/officeDocument/2006/relationships/oleObject" Target="../embeddings/oleObject12.bin"/><Relationship Id="rId12" Type="http://schemas.openxmlformats.org/officeDocument/2006/relationships/image" Target="../media/image28.w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25.wmf"/><Relationship Id="rId11" Type="http://schemas.openxmlformats.org/officeDocument/2006/relationships/oleObject" Target="../embeddings/oleObject14.bin"/><Relationship Id="rId5" Type="http://schemas.openxmlformats.org/officeDocument/2006/relationships/oleObject" Target="../embeddings/oleObject11.bin"/><Relationship Id="rId10" Type="http://schemas.openxmlformats.org/officeDocument/2006/relationships/image" Target="../media/image27.wmf"/><Relationship Id="rId4" Type="http://schemas.openxmlformats.org/officeDocument/2006/relationships/image" Target="../media/image24.emf"/><Relationship Id="rId9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wmf"/><Relationship Id="rId3" Type="http://schemas.openxmlformats.org/officeDocument/2006/relationships/oleObject" Target="../embeddings/oleObject15.bin"/><Relationship Id="rId7" Type="http://schemas.openxmlformats.org/officeDocument/2006/relationships/oleObject" Target="../embeddings/oleObject1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30.wmf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32.wmf"/><Relationship Id="rId4" Type="http://schemas.openxmlformats.org/officeDocument/2006/relationships/image" Target="../media/image29.wmf"/><Relationship Id="rId9" Type="http://schemas.openxmlformats.org/officeDocument/2006/relationships/oleObject" Target="../embeddings/oleObject18.bin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wmf"/><Relationship Id="rId13" Type="http://schemas.openxmlformats.org/officeDocument/2006/relationships/oleObject" Target="../embeddings/oleObject24.bin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12" Type="http://schemas.openxmlformats.org/officeDocument/2006/relationships/image" Target="../media/image37.wmf"/><Relationship Id="rId2" Type="http://schemas.openxmlformats.org/officeDocument/2006/relationships/slideLayout" Target="../slideLayouts/slideLayout6.xml"/><Relationship Id="rId16" Type="http://schemas.openxmlformats.org/officeDocument/2006/relationships/image" Target="../media/image39.wmf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4.wmf"/><Relationship Id="rId11" Type="http://schemas.openxmlformats.org/officeDocument/2006/relationships/oleObject" Target="../embeddings/oleObject23.bin"/><Relationship Id="rId5" Type="http://schemas.openxmlformats.org/officeDocument/2006/relationships/oleObject" Target="../embeddings/oleObject20.bin"/><Relationship Id="rId15" Type="http://schemas.openxmlformats.org/officeDocument/2006/relationships/oleObject" Target="../embeddings/oleObject25.bin"/><Relationship Id="rId10" Type="http://schemas.openxmlformats.org/officeDocument/2006/relationships/image" Target="../media/image36.wmf"/><Relationship Id="rId4" Type="http://schemas.openxmlformats.org/officeDocument/2006/relationships/image" Target="../media/image33.wmf"/><Relationship Id="rId9" Type="http://schemas.openxmlformats.org/officeDocument/2006/relationships/oleObject" Target="../embeddings/oleObject22.bin"/><Relationship Id="rId14" Type="http://schemas.openxmlformats.org/officeDocument/2006/relationships/image" Target="../media/image38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3131311.vsd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40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4141412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4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6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wmf"/><Relationship Id="rId13" Type="http://schemas.openxmlformats.org/officeDocument/2006/relationships/oleObject" Target="../embeddings/oleObject31.bin"/><Relationship Id="rId3" Type="http://schemas.openxmlformats.org/officeDocument/2006/relationships/oleObject" Target="../embeddings/oleObject26.bin"/><Relationship Id="rId7" Type="http://schemas.openxmlformats.org/officeDocument/2006/relationships/oleObject" Target="../embeddings/oleObject28.bin"/><Relationship Id="rId12" Type="http://schemas.openxmlformats.org/officeDocument/2006/relationships/image" Target="../media/image49.wmf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51.wmf"/><Relationship Id="rId1" Type="http://schemas.openxmlformats.org/officeDocument/2006/relationships/vmlDrawing" Target="../drawings/vmlDrawing14.vml"/><Relationship Id="rId6" Type="http://schemas.openxmlformats.org/officeDocument/2006/relationships/image" Target="../media/image46.wmf"/><Relationship Id="rId11" Type="http://schemas.openxmlformats.org/officeDocument/2006/relationships/oleObject" Target="../embeddings/oleObject30.bin"/><Relationship Id="rId5" Type="http://schemas.openxmlformats.org/officeDocument/2006/relationships/oleObject" Target="../embeddings/oleObject27.bin"/><Relationship Id="rId15" Type="http://schemas.openxmlformats.org/officeDocument/2006/relationships/oleObject" Target="../embeddings/oleObject32.bin"/><Relationship Id="rId10" Type="http://schemas.openxmlformats.org/officeDocument/2006/relationships/image" Target="../media/image48.wmf"/><Relationship Id="rId4" Type="http://schemas.openxmlformats.org/officeDocument/2006/relationships/image" Target="../media/image45.wmf"/><Relationship Id="rId9" Type="http://schemas.openxmlformats.org/officeDocument/2006/relationships/oleObject" Target="../embeddings/oleObject29.bin"/><Relationship Id="rId14" Type="http://schemas.openxmlformats.org/officeDocument/2006/relationships/image" Target="../media/image50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5151513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52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.wmf"/><Relationship Id="rId3" Type="http://schemas.openxmlformats.org/officeDocument/2006/relationships/package" Target="../embeddings/Microsoft_Visio___16161614.vsdx"/><Relationship Id="rId7" Type="http://schemas.openxmlformats.org/officeDocument/2006/relationships/oleObject" Target="../embeddings/oleObject3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68.png"/><Relationship Id="rId11" Type="http://schemas.openxmlformats.org/officeDocument/2006/relationships/image" Target="../media/image55.wmf"/><Relationship Id="rId10" Type="http://schemas.openxmlformats.org/officeDocument/2006/relationships/oleObject" Target="../embeddings/oleObject34.bin"/><Relationship Id="rId4" Type="http://schemas.openxmlformats.org/officeDocument/2006/relationships/image" Target="../media/image53.emf"/><Relationship Id="rId9" Type="http://schemas.openxmlformats.org/officeDocument/2006/relationships/image" Target="../media/image69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8.wmf"/><Relationship Id="rId3" Type="http://schemas.openxmlformats.org/officeDocument/2006/relationships/package" Target="../embeddings/Microsoft_Visio___17171715.vsdx"/><Relationship Id="rId7" Type="http://schemas.openxmlformats.org/officeDocument/2006/relationships/oleObject" Target="../embeddings/oleObject3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57.wmf"/><Relationship Id="rId5" Type="http://schemas.openxmlformats.org/officeDocument/2006/relationships/oleObject" Target="../embeddings/oleObject35.bin"/><Relationship Id="rId4" Type="http://schemas.openxmlformats.org/officeDocument/2006/relationships/image" Target="../media/image56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1.wmf"/><Relationship Id="rId3" Type="http://schemas.openxmlformats.org/officeDocument/2006/relationships/oleObject" Target="../embeddings/oleObject37.bin"/><Relationship Id="rId7" Type="http://schemas.openxmlformats.org/officeDocument/2006/relationships/oleObject" Target="../embeddings/oleObject3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60.emf"/><Relationship Id="rId5" Type="http://schemas.openxmlformats.org/officeDocument/2006/relationships/package" Target="../embeddings/Microsoft_Visio___18181816.vsdx"/><Relationship Id="rId4" Type="http://schemas.openxmlformats.org/officeDocument/2006/relationships/image" Target="../media/image59.w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4.wmf"/><Relationship Id="rId3" Type="http://schemas.openxmlformats.org/officeDocument/2006/relationships/package" Target="../embeddings/Microsoft_Visio___19191917.vsdx"/><Relationship Id="rId7" Type="http://schemas.openxmlformats.org/officeDocument/2006/relationships/oleObject" Target="../embeddings/oleObject4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63.wmf"/><Relationship Id="rId5" Type="http://schemas.openxmlformats.org/officeDocument/2006/relationships/oleObject" Target="../embeddings/oleObject39.bin"/><Relationship Id="rId10" Type="http://schemas.openxmlformats.org/officeDocument/2006/relationships/image" Target="../media/image65.wmf"/><Relationship Id="rId4" Type="http://schemas.openxmlformats.org/officeDocument/2006/relationships/image" Target="../media/image62.emf"/><Relationship Id="rId9" Type="http://schemas.openxmlformats.org/officeDocument/2006/relationships/oleObject" Target="../embeddings/oleObject41.bin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8.emf"/><Relationship Id="rId3" Type="http://schemas.openxmlformats.org/officeDocument/2006/relationships/oleObject" Target="../embeddings/oleObject42.bin"/><Relationship Id="rId7" Type="http://schemas.openxmlformats.org/officeDocument/2006/relationships/package" Target="../embeddings/Microsoft_Visio___20202018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67.wmf"/><Relationship Id="rId5" Type="http://schemas.openxmlformats.org/officeDocument/2006/relationships/oleObject" Target="../embeddings/oleObject43.bin"/><Relationship Id="rId4" Type="http://schemas.openxmlformats.org/officeDocument/2006/relationships/image" Target="../media/image66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1111.vsdx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21212119.vsd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7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2222.vsd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3333.vsd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__6664.vsd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0.wmf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12.wmf"/><Relationship Id="rId5" Type="http://schemas.openxmlformats.org/officeDocument/2006/relationships/image" Target="../media/image9.emf"/><Relationship Id="rId10" Type="http://schemas.openxmlformats.org/officeDocument/2006/relationships/oleObject" Target="../embeddings/oleObject3.bin"/><Relationship Id="rId4" Type="http://schemas.openxmlformats.org/officeDocument/2006/relationships/package" Target="../embeddings/Microsoft_Visio___7775.vsdx"/><Relationship Id="rId9" Type="http://schemas.openxmlformats.org/officeDocument/2006/relationships/image" Target="../media/image11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wmf"/><Relationship Id="rId3" Type="http://schemas.openxmlformats.org/officeDocument/2006/relationships/package" Target="../embeddings/Microsoft_Visio___8886.vsdx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/>
          <p:cNvSpPr txBox="1"/>
          <p:nvPr/>
        </p:nvSpPr>
        <p:spPr>
          <a:xfrm>
            <a:off x="552091" y="3881926"/>
            <a:ext cx="84338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基于生成对抗网络</a:t>
            </a:r>
            <a:r>
              <a:rPr lang="zh-CN" altLang="en-US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的运行指标动态校正方法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TextBox 89"/>
          <p:cNvSpPr txBox="1"/>
          <p:nvPr/>
        </p:nvSpPr>
        <p:spPr>
          <a:xfrm>
            <a:off x="5733804" y="4815100"/>
            <a:ext cx="3339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Lao UI" panose="020B0502040204020203" pitchFamily="34" charset="0"/>
              </a:rPr>
              <a:t>指导教师：孙    静 教授</a:t>
            </a:r>
            <a:endParaRPr lang="en-US" altLang="zh-CN" sz="2400" dirty="0" smtClean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Lao UI" panose="020B0502040204020203" pitchFamily="34" charset="0"/>
            </a:endParaRPr>
          </a:p>
        </p:txBody>
      </p:sp>
      <p:sp>
        <p:nvSpPr>
          <p:cNvPr id="5" name="TextBox 89"/>
          <p:cNvSpPr txBox="1"/>
          <p:nvPr/>
        </p:nvSpPr>
        <p:spPr>
          <a:xfrm>
            <a:off x="6077253" y="5709961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defRPr/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Lao UI" panose="020B0502040204020203" pitchFamily="34" charset="0"/>
              </a:rPr>
              <a:t>汇报人：郑念祖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Lao UI" panose="020B0502040204020203" pitchFamily="3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246804" y="5262530"/>
            <a:ext cx="18004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Lao UI" panose="020B0502040204020203" pitchFamily="34" charset="0"/>
              </a:rPr>
              <a:t>丁进良 教授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Lao UI" panose="020B0502040204020203" pitchFamily="34" charset="0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5802423" y="4800342"/>
            <a:ext cx="3341577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10" descr="C:\Users\JLDing\AppData\Local\Temp\KuaiZip\KuaiZip539dc305$.tmp\流程工业综合自动化国家重点实验室\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090" y="6249260"/>
            <a:ext cx="2395537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7490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训练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准则 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-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循环</a:t>
            </a:r>
            <a:r>
              <a:rPr lang="zh-CN" altLang="en-US" sz="2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一致性准则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3120381"/>
              </p:ext>
            </p:extLst>
          </p:nvPr>
        </p:nvGraphicFramePr>
        <p:xfrm>
          <a:off x="97674" y="3291644"/>
          <a:ext cx="8874003" cy="144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52" name="Visio" r:id="rId3" imgW="4695721" imgH="761940" progId="Visio.Drawing.15">
                  <p:embed/>
                </p:oleObj>
              </mc:Choice>
              <mc:Fallback>
                <p:oleObj name="Visio" r:id="rId3" imgW="4695721" imgH="76194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7674" y="3291644"/>
                        <a:ext cx="8874003" cy="144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3891328"/>
              </p:ext>
            </p:extLst>
          </p:nvPr>
        </p:nvGraphicFramePr>
        <p:xfrm>
          <a:off x="206555" y="1894584"/>
          <a:ext cx="42418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53" name="Equation" r:id="rId5" imgW="4241520" imgH="406080" progId="Equation.DSMT4">
                  <p:embed/>
                </p:oleObj>
              </mc:Choice>
              <mc:Fallback>
                <p:oleObj name="Equation" r:id="rId5" imgW="4241520" imgH="406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6555" y="1894584"/>
                        <a:ext cx="42418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2028298"/>
              </p:ext>
            </p:extLst>
          </p:nvPr>
        </p:nvGraphicFramePr>
        <p:xfrm>
          <a:off x="4651555" y="1881884"/>
          <a:ext cx="44704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54" name="Equation" r:id="rId7" imgW="4470120" imgH="431640" progId="Equation.DSMT4">
                  <p:embed/>
                </p:oleObj>
              </mc:Choice>
              <mc:Fallback>
                <p:oleObj name="Equation" r:id="rId7" imgW="447012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651555" y="1881884"/>
                        <a:ext cx="44704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5285256"/>
              </p:ext>
            </p:extLst>
          </p:nvPr>
        </p:nvGraphicFramePr>
        <p:xfrm>
          <a:off x="2327455" y="2468119"/>
          <a:ext cx="46482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55" name="Equation" r:id="rId9" imgW="4647960" imgH="457200" progId="Equation.DSMT4">
                  <p:embed/>
                </p:oleObj>
              </mc:Choice>
              <mc:Fallback>
                <p:oleObj name="Equation" r:id="rId9" imgW="464796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27455" y="2468119"/>
                        <a:ext cx="46482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1262998"/>
              </p:ext>
            </p:extLst>
          </p:nvPr>
        </p:nvGraphicFramePr>
        <p:xfrm>
          <a:off x="891303" y="4822619"/>
          <a:ext cx="7922181" cy="16976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56" name="Visio" r:id="rId11" imgW="4533911" imgH="971460" progId="Visio.Drawing.15">
                  <p:embed/>
                </p:oleObj>
              </mc:Choice>
              <mc:Fallback>
                <p:oleObj name="Visio" r:id="rId11" imgW="4533911" imgH="97146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91303" y="4822619"/>
                        <a:ext cx="7922181" cy="16976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椭圆 8"/>
          <p:cNvSpPr/>
          <p:nvPr/>
        </p:nvSpPr>
        <p:spPr>
          <a:xfrm>
            <a:off x="3170784" y="1875985"/>
            <a:ext cx="1194181" cy="405441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3631721" y="3606202"/>
            <a:ext cx="816634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>
            <a:stCxn id="9" idx="4"/>
          </p:cNvCxnSpPr>
          <p:nvPr/>
        </p:nvCxnSpPr>
        <p:spPr>
          <a:xfrm>
            <a:off x="3767875" y="2281426"/>
            <a:ext cx="272163" cy="132477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2644569" y="1887747"/>
            <a:ext cx="461881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4" name="直接箭头连接符 23"/>
          <p:cNvCxnSpPr>
            <a:endCxn id="26" idx="0"/>
          </p:cNvCxnSpPr>
          <p:nvPr/>
        </p:nvCxnSpPr>
        <p:spPr>
          <a:xfrm flipH="1">
            <a:off x="614872" y="2256997"/>
            <a:ext cx="2147595" cy="16978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206555" y="3954818"/>
            <a:ext cx="816634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7791180" y="1894584"/>
            <a:ext cx="1194181" cy="405441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8222161" y="3290685"/>
            <a:ext cx="816634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箭头连接符 33"/>
          <p:cNvCxnSpPr>
            <a:endCxn id="33" idx="0"/>
          </p:cNvCxnSpPr>
          <p:nvPr/>
        </p:nvCxnSpPr>
        <p:spPr>
          <a:xfrm>
            <a:off x="8494397" y="2300025"/>
            <a:ext cx="136081" cy="9906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椭圆 44"/>
          <p:cNvSpPr/>
          <p:nvPr/>
        </p:nvSpPr>
        <p:spPr>
          <a:xfrm>
            <a:off x="5645738" y="2490669"/>
            <a:ext cx="1105074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46" name="直接箭头连接符 45"/>
          <p:cNvCxnSpPr>
            <a:stCxn id="45" idx="3"/>
            <a:endCxn id="47" idx="0"/>
          </p:cNvCxnSpPr>
          <p:nvPr/>
        </p:nvCxnSpPr>
        <p:spPr>
          <a:xfrm flipH="1">
            <a:off x="4566143" y="2805844"/>
            <a:ext cx="1241429" cy="24058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椭圆 46"/>
          <p:cNvSpPr/>
          <p:nvPr/>
        </p:nvSpPr>
        <p:spPr>
          <a:xfrm>
            <a:off x="4157826" y="5211685"/>
            <a:ext cx="816634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>
            <a:off x="891303" y="4931819"/>
            <a:ext cx="4258667" cy="1588410"/>
          </a:xfrm>
          <a:prstGeom prst="rect">
            <a:avLst/>
          </a:prstGeom>
          <a:ln w="2857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7306468" y="5936303"/>
            <a:ext cx="816634" cy="405442"/>
          </a:xfrm>
          <a:prstGeom prst="ellipse">
            <a:avLst/>
          </a:prstGeom>
          <a:ln w="2857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3" name="直接箭头连接符 52"/>
          <p:cNvCxnSpPr>
            <a:stCxn id="51" idx="2"/>
          </p:cNvCxnSpPr>
          <p:nvPr/>
        </p:nvCxnSpPr>
        <p:spPr>
          <a:xfrm flipH="1" flipV="1">
            <a:off x="5149970" y="5883633"/>
            <a:ext cx="2156498" cy="255391"/>
          </a:xfrm>
          <a:prstGeom prst="straightConnector1">
            <a:avLst/>
          </a:prstGeom>
          <a:ln w="2857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612963" y="1373771"/>
            <a:ext cx="1940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决策空间的重构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7" name="直接箭头连接符 26"/>
          <p:cNvCxnSpPr>
            <a:stCxn id="25" idx="2"/>
          </p:cNvCxnSpPr>
          <p:nvPr/>
        </p:nvCxnSpPr>
        <p:spPr>
          <a:xfrm flipH="1">
            <a:off x="1207752" y="1743103"/>
            <a:ext cx="375581" cy="2301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3903956" y="1317366"/>
            <a:ext cx="233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潜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变量空间上的重构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1" name="直接箭头连接符 30"/>
          <p:cNvCxnSpPr>
            <a:stCxn id="29" idx="2"/>
          </p:cNvCxnSpPr>
          <p:nvPr/>
        </p:nvCxnSpPr>
        <p:spPr>
          <a:xfrm>
            <a:off x="5071335" y="1686698"/>
            <a:ext cx="303970" cy="2647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6447530" y="1282399"/>
            <a:ext cx="19407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目标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空间的重构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6" name="直接箭头连接符 35"/>
          <p:cNvCxnSpPr>
            <a:stCxn id="35" idx="2"/>
          </p:cNvCxnSpPr>
          <p:nvPr/>
        </p:nvCxnSpPr>
        <p:spPr>
          <a:xfrm flipH="1">
            <a:off x="6796228" y="1651731"/>
            <a:ext cx="621672" cy="79658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3708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21" grpId="0" animBg="1"/>
      <p:bldP spid="26" grpId="0" animBg="1"/>
      <p:bldP spid="32" grpId="0" animBg="1"/>
      <p:bldP spid="33" grpId="0" animBg="1"/>
      <p:bldP spid="45" grpId="0" animBg="1"/>
      <p:bldP spid="47" grpId="0" animBg="1"/>
      <p:bldP spid="49" grpId="0" animBg="1"/>
      <p:bldP spid="51" grpId="0" animBg="1"/>
      <p:bldP spid="25" grpId="0"/>
      <p:bldP spid="29" grpId="0"/>
      <p:bldP spid="3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训练准则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总的损失函数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3211857"/>
              </p:ext>
            </p:extLst>
          </p:nvPr>
        </p:nvGraphicFramePr>
        <p:xfrm>
          <a:off x="1391400" y="2002993"/>
          <a:ext cx="66929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6" name="Equation" r:id="rId3" imgW="6692760" imgH="736560" progId="Equation.DSMT4">
                  <p:embed/>
                </p:oleObj>
              </mc:Choice>
              <mc:Fallback>
                <p:oleObj name="Equation" r:id="rId3" imgW="6692760" imgH="736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91400" y="2002993"/>
                        <a:ext cx="66929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6821609"/>
              </p:ext>
            </p:extLst>
          </p:nvPr>
        </p:nvGraphicFramePr>
        <p:xfrm>
          <a:off x="2274888" y="2990663"/>
          <a:ext cx="47879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7" name="Equation" r:id="rId5" imgW="4787640" imgH="507960" progId="Equation.DSMT4">
                  <p:embed/>
                </p:oleObj>
              </mc:Choice>
              <mc:Fallback>
                <p:oleObj name="Equation" r:id="rId5" imgW="4787640" imgH="507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74888" y="2990663"/>
                        <a:ext cx="4787900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6959537"/>
              </p:ext>
            </p:extLst>
          </p:nvPr>
        </p:nvGraphicFramePr>
        <p:xfrm>
          <a:off x="734157" y="3880826"/>
          <a:ext cx="8049357" cy="24753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8" name="Visio" r:id="rId7" imgW="4305379" imgH="1324080" progId="Visio.Drawing.15">
                  <p:embed/>
                </p:oleObj>
              </mc:Choice>
              <mc:Fallback>
                <p:oleObj name="Visio" r:id="rId7" imgW="4305379" imgH="132408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34157" y="3880826"/>
                        <a:ext cx="8049357" cy="24753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椭圆 13"/>
          <p:cNvSpPr/>
          <p:nvPr/>
        </p:nvSpPr>
        <p:spPr>
          <a:xfrm>
            <a:off x="4758835" y="2002043"/>
            <a:ext cx="461881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600907" y="2002043"/>
            <a:ext cx="461881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723499" y="2392087"/>
            <a:ext cx="573616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872452" y="2381215"/>
            <a:ext cx="573616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416159" y="2370818"/>
            <a:ext cx="573616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153075" y="1162774"/>
            <a:ext cx="1678773" cy="434079"/>
            <a:chOff x="2108200" y="3009900"/>
            <a:chExt cx="2114550" cy="1237298"/>
          </a:xfrm>
        </p:grpSpPr>
        <p:sp>
          <p:nvSpPr>
            <p:cNvPr id="21" name="矩形 20"/>
            <p:cNvSpPr/>
            <p:nvPr/>
          </p:nvSpPr>
          <p:spPr>
            <a:xfrm>
              <a:off x="2108200" y="3009900"/>
              <a:ext cx="2101850" cy="1237298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108200" y="3086484"/>
              <a:ext cx="2114550" cy="9650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损失系数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24" name="直接箭头连接符 23"/>
          <p:cNvCxnSpPr/>
          <p:nvPr/>
        </p:nvCxnSpPr>
        <p:spPr>
          <a:xfrm flipH="1">
            <a:off x="5153075" y="1596853"/>
            <a:ext cx="911295" cy="459265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endCxn id="15" idx="0"/>
          </p:cNvCxnSpPr>
          <p:nvPr/>
        </p:nvCxnSpPr>
        <p:spPr>
          <a:xfrm>
            <a:off x="6586767" y="1596853"/>
            <a:ext cx="245081" cy="405190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 flipH="1">
            <a:off x="3200400" y="1596853"/>
            <a:ext cx="2147977" cy="795234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>
            <a:off x="6064370" y="1596853"/>
            <a:ext cx="94890" cy="773965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 flipH="1">
            <a:off x="4989775" y="1596853"/>
            <a:ext cx="1596992" cy="904807"/>
          </a:xfrm>
          <a:prstGeom prst="lin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2572284" y="3555049"/>
            <a:ext cx="0" cy="358923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4554909" y="3564629"/>
            <a:ext cx="0" cy="358923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7882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决策生成模型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RU-Net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总体结构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9481810"/>
              </p:ext>
            </p:extLst>
          </p:nvPr>
        </p:nvGraphicFramePr>
        <p:xfrm>
          <a:off x="655610" y="3541141"/>
          <a:ext cx="8293579" cy="29815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82" name="Visio" r:id="rId3" imgW="6915133" imgH="2486160" progId="Visio.Drawing.15">
                  <p:embed/>
                </p:oleObj>
              </mc:Choice>
              <mc:Fallback>
                <p:oleObj name="Visio" r:id="rId3" imgW="6915133" imgH="248616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5610" y="3541141"/>
                        <a:ext cx="8293579" cy="29815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9787725"/>
              </p:ext>
            </p:extLst>
          </p:nvPr>
        </p:nvGraphicFramePr>
        <p:xfrm>
          <a:off x="3073040" y="1741833"/>
          <a:ext cx="31496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83" name="Equation" r:id="rId5" imgW="3149280" imgH="368280" progId="Equation.DSMT4">
                  <p:embed/>
                </p:oleObj>
              </mc:Choice>
              <mc:Fallback>
                <p:oleObj name="Equation" r:id="rId5" imgW="314928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73040" y="1741833"/>
                        <a:ext cx="31496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5788868"/>
              </p:ext>
            </p:extLst>
          </p:nvPr>
        </p:nvGraphicFramePr>
        <p:xfrm>
          <a:off x="3631840" y="2108531"/>
          <a:ext cx="20320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84" name="Equation" r:id="rId7" imgW="2031840" imgH="355320" progId="Equation.DSMT4">
                  <p:embed/>
                </p:oleObj>
              </mc:Choice>
              <mc:Fallback>
                <p:oleObj name="Equation" r:id="rId7" imgW="2031840" imgH="355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31840" y="2108531"/>
                        <a:ext cx="20320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1673876"/>
              </p:ext>
            </p:extLst>
          </p:nvPr>
        </p:nvGraphicFramePr>
        <p:xfrm>
          <a:off x="2370706" y="2653908"/>
          <a:ext cx="48895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85" name="Equation" r:id="rId9" imgW="4889160" imgH="368280" progId="Equation.DSMT4">
                  <p:embed/>
                </p:oleObj>
              </mc:Choice>
              <mc:Fallback>
                <p:oleObj name="Equation" r:id="rId9" imgW="488916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70706" y="2653908"/>
                        <a:ext cx="48895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7757240"/>
              </p:ext>
            </p:extLst>
          </p:nvPr>
        </p:nvGraphicFramePr>
        <p:xfrm>
          <a:off x="3306434" y="3028953"/>
          <a:ext cx="2717800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86" name="Equation" r:id="rId11" imgW="2717640" imgH="355320" progId="Equation.DSMT4">
                  <p:embed/>
                </p:oleObj>
              </mc:Choice>
              <mc:Fallback>
                <p:oleObj name="Equation" r:id="rId11" imgW="2717640" imgH="355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306434" y="3028953"/>
                        <a:ext cx="2717800" cy="355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椭圆 11"/>
          <p:cNvSpPr/>
          <p:nvPr/>
        </p:nvSpPr>
        <p:spPr>
          <a:xfrm>
            <a:off x="4019123" y="2659703"/>
            <a:ext cx="828922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13" name="直接箭头连接符 12"/>
          <p:cNvCxnSpPr>
            <a:stCxn id="11" idx="0"/>
            <a:endCxn id="14" idx="0"/>
          </p:cNvCxnSpPr>
          <p:nvPr/>
        </p:nvCxnSpPr>
        <p:spPr>
          <a:xfrm>
            <a:off x="4665334" y="3028953"/>
            <a:ext cx="867180" cy="229578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5124197" y="5324733"/>
            <a:ext cx="816634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5459734" y="2636114"/>
            <a:ext cx="828922" cy="369250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7719854" y="4516673"/>
            <a:ext cx="828922" cy="369250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7080074" y="1565793"/>
            <a:ext cx="18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Drop-Level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规范化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6" name="直接箭头连接符 25"/>
          <p:cNvCxnSpPr>
            <a:endCxn id="19" idx="7"/>
          </p:cNvCxnSpPr>
          <p:nvPr/>
        </p:nvCxnSpPr>
        <p:spPr>
          <a:xfrm flipH="1">
            <a:off x="6167263" y="1894211"/>
            <a:ext cx="1468838" cy="79597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>
            <a:off x="8150808" y="1894211"/>
            <a:ext cx="139177" cy="26224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476817" y="2150228"/>
            <a:ext cx="13103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模块化设计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4244099" y="2093691"/>
            <a:ext cx="828922" cy="369250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131975" y="3932319"/>
            <a:ext cx="828922" cy="369250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42" name="直接箭头连接符 41"/>
          <p:cNvCxnSpPr>
            <a:endCxn id="36" idx="0"/>
          </p:cNvCxnSpPr>
          <p:nvPr/>
        </p:nvCxnSpPr>
        <p:spPr>
          <a:xfrm>
            <a:off x="1330158" y="2513497"/>
            <a:ext cx="216278" cy="14188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 flipV="1">
            <a:off x="1655691" y="2294626"/>
            <a:ext cx="2588408" cy="26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9355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9" grpId="0" animBg="1"/>
      <p:bldP spid="21" grpId="0" animBg="1"/>
      <p:bldP spid="24" grpId="0"/>
      <p:bldP spid="31" grpId="0"/>
      <p:bldP spid="35" grpId="0" animBg="1"/>
      <p:bldP spid="3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评估手段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MAP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与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EC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9411993"/>
              </p:ext>
            </p:extLst>
          </p:nvPr>
        </p:nvGraphicFramePr>
        <p:xfrm>
          <a:off x="2818681" y="1751923"/>
          <a:ext cx="3683000" cy="49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84" name="Equation" r:id="rId3" imgW="3682800" imgH="495000" progId="Equation.DSMT4">
                  <p:embed/>
                </p:oleObj>
              </mc:Choice>
              <mc:Fallback>
                <p:oleObj name="Equation" r:id="rId3" imgW="3682800" imgH="495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18681" y="1751923"/>
                        <a:ext cx="3683000" cy="49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3038789"/>
              </p:ext>
            </p:extLst>
          </p:nvPr>
        </p:nvGraphicFramePr>
        <p:xfrm>
          <a:off x="2539881" y="2356205"/>
          <a:ext cx="45339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85" name="Equation" r:id="rId5" imgW="4533840" imgH="520560" progId="Equation.DSMT4">
                  <p:embed/>
                </p:oleObj>
              </mc:Choice>
              <mc:Fallback>
                <p:oleObj name="Equation" r:id="rId5" imgW="4533840" imgH="520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39881" y="2356205"/>
                        <a:ext cx="453390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/>
          <p:cNvSpPr/>
          <p:nvPr/>
        </p:nvSpPr>
        <p:spPr>
          <a:xfrm>
            <a:off x="151681" y="308200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MIKDA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的计算原理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4838033"/>
              </p:ext>
            </p:extLst>
          </p:nvPr>
        </p:nvGraphicFramePr>
        <p:xfrm>
          <a:off x="2818681" y="4032111"/>
          <a:ext cx="30861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86" name="Equation" r:id="rId7" imgW="3085920" imgH="749160" progId="Equation.DSMT4">
                  <p:embed/>
                </p:oleObj>
              </mc:Choice>
              <mc:Fallback>
                <p:oleObj name="Equation" r:id="rId7" imgW="3085920" imgH="749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18681" y="4032111"/>
                        <a:ext cx="308610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椭圆 39"/>
          <p:cNvSpPr/>
          <p:nvPr/>
        </p:nvSpPr>
        <p:spPr>
          <a:xfrm>
            <a:off x="4256350" y="4032111"/>
            <a:ext cx="470926" cy="315602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4899803" y="3615891"/>
            <a:ext cx="25189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采用批处理的方式计算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42" name="直接箭头连接符 41"/>
          <p:cNvCxnSpPr>
            <a:endCxn id="40" idx="7"/>
          </p:cNvCxnSpPr>
          <p:nvPr/>
        </p:nvCxnSpPr>
        <p:spPr>
          <a:xfrm flipH="1">
            <a:off x="4658310" y="3838755"/>
            <a:ext cx="276000" cy="23957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>
            <a:off x="5436821" y="4442592"/>
            <a:ext cx="357996" cy="315602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47" name="直接箭头连接符 46"/>
          <p:cNvCxnSpPr/>
          <p:nvPr/>
        </p:nvCxnSpPr>
        <p:spPr>
          <a:xfrm flipH="1" flipV="1">
            <a:off x="5786143" y="4657807"/>
            <a:ext cx="530479" cy="24778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6316623" y="4736319"/>
            <a:ext cx="10503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类别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5018372" y="4059521"/>
            <a:ext cx="595312" cy="269671"/>
          </a:xfrm>
          <a:prstGeom prst="rect">
            <a:avLst/>
          </a:prstGeom>
          <a:noFill/>
          <a:ln w="2857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/>
        </p:nvSpPr>
        <p:spPr>
          <a:xfrm>
            <a:off x="4028537" y="5225955"/>
            <a:ext cx="2622430" cy="431066"/>
          </a:xfrm>
          <a:prstGeom prst="rect">
            <a:avLst/>
          </a:prstGeom>
          <a:noFill/>
          <a:ln w="2857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9" name="直接连接符 58"/>
          <p:cNvCxnSpPr/>
          <p:nvPr/>
        </p:nvCxnSpPr>
        <p:spPr>
          <a:xfrm flipH="1">
            <a:off x="4028536" y="4301194"/>
            <a:ext cx="996448" cy="924761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5613685" y="4329193"/>
            <a:ext cx="1037282" cy="896762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6" name="对象 6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8660542"/>
              </p:ext>
            </p:extLst>
          </p:nvPr>
        </p:nvGraphicFramePr>
        <p:xfrm>
          <a:off x="4140200" y="5270500"/>
          <a:ext cx="24257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87" name="Equation" r:id="rId9" imgW="2425680" imgH="342720" progId="Equation.DSMT4">
                  <p:embed/>
                </p:oleObj>
              </mc:Choice>
              <mc:Fallback>
                <p:oleObj name="Equation" r:id="rId9" imgW="2425680" imgH="342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140200" y="5270500"/>
                        <a:ext cx="24257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78" name="直接箭头连接符 77"/>
          <p:cNvCxnSpPr/>
          <p:nvPr/>
        </p:nvCxnSpPr>
        <p:spPr>
          <a:xfrm flipV="1">
            <a:off x="4727276" y="5613401"/>
            <a:ext cx="0" cy="425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/>
          <p:cNvCxnSpPr/>
          <p:nvPr/>
        </p:nvCxnSpPr>
        <p:spPr>
          <a:xfrm flipV="1">
            <a:off x="6316623" y="5613401"/>
            <a:ext cx="0" cy="42509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文本框 81"/>
          <p:cNvSpPr txBox="1"/>
          <p:nvPr/>
        </p:nvSpPr>
        <p:spPr>
          <a:xfrm>
            <a:off x="3775228" y="6038491"/>
            <a:ext cx="17661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Positive samples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5596316" y="6038491"/>
            <a:ext cx="19690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Generated samples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285884" y="5230712"/>
            <a:ext cx="242734" cy="247142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4" name="直接箭头连接符 23"/>
          <p:cNvCxnSpPr>
            <a:stCxn id="52" idx="1"/>
            <a:endCxn id="23" idx="6"/>
          </p:cNvCxnSpPr>
          <p:nvPr/>
        </p:nvCxnSpPr>
        <p:spPr>
          <a:xfrm flipH="1">
            <a:off x="5528618" y="4905596"/>
            <a:ext cx="788005" cy="44868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7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1" grpId="0"/>
      <p:bldP spid="46" grpId="0" animBg="1"/>
      <p:bldP spid="52" grpId="0"/>
      <p:bldP spid="57" grpId="0" animBg="1"/>
      <p:bldP spid="58" grpId="0" animBg="1"/>
      <p:bldP spid="82" grpId="0"/>
      <p:bldP spid="83" grpId="0"/>
      <p:bldP spid="2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" name="对象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8430040"/>
              </p:ext>
            </p:extLst>
          </p:nvPr>
        </p:nvGraphicFramePr>
        <p:xfrm>
          <a:off x="2679962" y="3122907"/>
          <a:ext cx="49403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6" name="Equation" r:id="rId3" imgW="4940280" imgH="1574640" progId="Equation.DSMT4">
                  <p:embed/>
                </p:oleObj>
              </mc:Choice>
              <mc:Fallback>
                <p:oleObj name="Equation" r:id="rId3" imgW="4940280" imgH="1574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79962" y="3122907"/>
                        <a:ext cx="49403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评估手段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MIKDA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的计算原理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964025"/>
              </p:ext>
            </p:extLst>
          </p:nvPr>
        </p:nvGraphicFramePr>
        <p:xfrm>
          <a:off x="2776332" y="1771685"/>
          <a:ext cx="2971800" cy="31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7" name="Equation" r:id="rId5" imgW="2971800" imgH="317160" progId="Equation.DSMT4">
                  <p:embed/>
                </p:oleObj>
              </mc:Choice>
              <mc:Fallback>
                <p:oleObj name="Equation" r:id="rId5" imgW="2971800" imgH="317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76332" y="1771685"/>
                        <a:ext cx="2971800" cy="31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7930798"/>
              </p:ext>
            </p:extLst>
          </p:nvPr>
        </p:nvGraphicFramePr>
        <p:xfrm>
          <a:off x="2544313" y="2194879"/>
          <a:ext cx="43180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8" name="Equation" r:id="rId7" imgW="4317840" imgH="736560" progId="Equation.DSMT4">
                  <p:embed/>
                </p:oleObj>
              </mc:Choice>
              <mc:Fallback>
                <p:oleObj name="Equation" r:id="rId7" imgW="4317840" imgH="736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44313" y="2194879"/>
                        <a:ext cx="43180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9069934"/>
              </p:ext>
            </p:extLst>
          </p:nvPr>
        </p:nvGraphicFramePr>
        <p:xfrm>
          <a:off x="2979532" y="3121827"/>
          <a:ext cx="28956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99" name="Equation" r:id="rId9" imgW="2895480" imgH="799920" progId="Equation.DSMT4">
                  <p:embed/>
                </p:oleObj>
              </mc:Choice>
              <mc:Fallback>
                <p:oleObj name="Equation" r:id="rId9" imgW="2895480" imgH="7999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979532" y="3121827"/>
                        <a:ext cx="289560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1296768"/>
              </p:ext>
            </p:extLst>
          </p:nvPr>
        </p:nvGraphicFramePr>
        <p:xfrm>
          <a:off x="2979532" y="4259016"/>
          <a:ext cx="27686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00" name="Equation" r:id="rId11" imgW="2768400" imgH="711000" progId="Equation.DSMT4">
                  <p:embed/>
                </p:oleObj>
              </mc:Choice>
              <mc:Fallback>
                <p:oleObj name="Equation" r:id="rId11" imgW="276840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979532" y="4259016"/>
                        <a:ext cx="27686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5562685"/>
              </p:ext>
            </p:extLst>
          </p:nvPr>
        </p:nvGraphicFramePr>
        <p:xfrm>
          <a:off x="1801363" y="5289390"/>
          <a:ext cx="58039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01" name="Equation" r:id="rId13" imgW="5803560" imgH="838080" progId="Equation.DSMT4">
                  <p:embed/>
                </p:oleObj>
              </mc:Choice>
              <mc:Fallback>
                <p:oleObj name="Equation" r:id="rId13" imgW="5803560" imgH="838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801363" y="5289390"/>
                        <a:ext cx="5803900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/>
          <p:cNvSpPr/>
          <p:nvPr/>
        </p:nvSpPr>
        <p:spPr>
          <a:xfrm>
            <a:off x="4703312" y="1726719"/>
            <a:ext cx="1044819" cy="362466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821501" y="2194878"/>
            <a:ext cx="3040811" cy="674341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3821500" y="2089185"/>
            <a:ext cx="881813" cy="1056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5748131" y="2089012"/>
            <a:ext cx="1114182" cy="1058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/>
        </p:nvSpPr>
        <p:spPr>
          <a:xfrm>
            <a:off x="4703312" y="2375938"/>
            <a:ext cx="1044819" cy="362466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4000260" y="3103802"/>
            <a:ext cx="2029604" cy="882714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4000260" y="2738404"/>
            <a:ext cx="703052" cy="3653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5748131" y="2738404"/>
            <a:ext cx="281733" cy="3834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3922623" y="4259015"/>
            <a:ext cx="2029604" cy="717949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3922623" y="3516642"/>
            <a:ext cx="258280" cy="7423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072333" y="3532834"/>
            <a:ext cx="879894" cy="7194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3234906" y="5296137"/>
            <a:ext cx="4796286" cy="811231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180903" y="3154176"/>
            <a:ext cx="891430" cy="362466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4513034" y="4452366"/>
            <a:ext cx="1362097" cy="362466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1" name="直接连接符 40"/>
          <p:cNvCxnSpPr/>
          <p:nvPr/>
        </p:nvCxnSpPr>
        <p:spPr>
          <a:xfrm flipH="1">
            <a:off x="3234906" y="4814832"/>
            <a:ext cx="1278128" cy="481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5875131" y="4814832"/>
            <a:ext cx="2156061" cy="4813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>
          <a:xfrm>
            <a:off x="2648512" y="3103452"/>
            <a:ext cx="5003200" cy="1685491"/>
          </a:xfrm>
          <a:prstGeom prst="rect">
            <a:avLst/>
          </a:prstGeom>
          <a:noFill/>
          <a:ln w="19050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6271357" y="1647236"/>
            <a:ext cx="15625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条件熵定义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47" name="直接箭头连接符 46"/>
          <p:cNvCxnSpPr/>
          <p:nvPr/>
        </p:nvCxnSpPr>
        <p:spPr>
          <a:xfrm flipH="1">
            <a:off x="6029864" y="1870100"/>
            <a:ext cx="276000" cy="23957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1529697" y="2665878"/>
            <a:ext cx="1486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无法处理采用</a:t>
            </a:r>
            <a:endParaRPr lang="en-US" altLang="zh-CN" sz="1600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贝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叶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斯准则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49" name="直接箭头连接符 48"/>
          <p:cNvCxnSpPr/>
          <p:nvPr/>
        </p:nvCxnSpPr>
        <p:spPr>
          <a:xfrm>
            <a:off x="2972390" y="2903801"/>
            <a:ext cx="985401" cy="20938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箭头连接符 51"/>
          <p:cNvCxnSpPr/>
          <p:nvPr/>
        </p:nvCxnSpPr>
        <p:spPr>
          <a:xfrm flipH="1" flipV="1">
            <a:off x="5779582" y="4049141"/>
            <a:ext cx="1525708" cy="76569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2544313" y="5523865"/>
            <a:ext cx="503476" cy="369250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7394089" y="4348460"/>
            <a:ext cx="15002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高斯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窗口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函数</a:t>
            </a:r>
            <a:r>
              <a:rPr lang="en-US" altLang="zh-CN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Parzen window 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概率密度估计</a:t>
            </a:r>
          </a:p>
          <a:p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56" name="直接箭头连接符 55"/>
          <p:cNvCxnSpPr/>
          <p:nvPr/>
        </p:nvCxnSpPr>
        <p:spPr>
          <a:xfrm flipH="1">
            <a:off x="6859687" y="4816276"/>
            <a:ext cx="445602" cy="2398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/>
          <p:cNvCxnSpPr/>
          <p:nvPr/>
        </p:nvCxnSpPr>
        <p:spPr>
          <a:xfrm>
            <a:off x="2373483" y="5191264"/>
            <a:ext cx="279736" cy="3206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文本框 58"/>
          <p:cNvSpPr txBox="1"/>
          <p:nvPr/>
        </p:nvSpPr>
        <p:spPr>
          <a:xfrm>
            <a:off x="1376587" y="4745873"/>
            <a:ext cx="14381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通过最大化似然性确定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60" name="对象 5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4498967"/>
              </p:ext>
            </p:extLst>
          </p:nvPr>
        </p:nvGraphicFramePr>
        <p:xfrm>
          <a:off x="3830030" y="5305877"/>
          <a:ext cx="30861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02" name="Equation" r:id="rId15" imgW="3085920" imgH="749160" progId="Equation.DSMT4">
                  <p:embed/>
                </p:oleObj>
              </mc:Choice>
              <mc:Fallback>
                <p:oleObj name="Equation" r:id="rId15" imgW="3085920" imgH="749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830030" y="5305877"/>
                        <a:ext cx="308610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394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7" grpId="0" animBg="1"/>
      <p:bldP spid="18" grpId="0" animBg="1"/>
      <p:bldP spid="18" grpId="1" animBg="1"/>
      <p:bldP spid="26" grpId="0" animBg="1"/>
      <p:bldP spid="26" grpId="1" animBg="1"/>
      <p:bldP spid="33" grpId="0" animBg="1"/>
      <p:bldP spid="33" grpId="1" animBg="1"/>
      <p:bldP spid="36" grpId="0" animBg="1"/>
      <p:bldP spid="36" grpId="1" animBg="1"/>
      <p:bldP spid="37" grpId="0" animBg="1"/>
      <p:bldP spid="37" grpId="1" animBg="1"/>
      <p:bldP spid="45" grpId="0" animBg="1"/>
      <p:bldP spid="46" grpId="0"/>
      <p:bldP spid="46" grpId="1"/>
      <p:bldP spid="48" grpId="0"/>
      <p:bldP spid="48" grpId="1"/>
      <p:bldP spid="54" grpId="0" animBg="1"/>
      <p:bldP spid="54" grpId="1" animBg="1"/>
      <p:bldP spid="55" grpId="0"/>
      <p:bldP spid="55" grpId="1"/>
      <p:bldP spid="59" grpId="0"/>
      <p:bldP spid="5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案例分析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-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选矿过程运行指标动态校正问题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运行指标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0018526"/>
              </p:ext>
            </p:extLst>
          </p:nvPr>
        </p:nvGraphicFramePr>
        <p:xfrm>
          <a:off x="1138686" y="1881318"/>
          <a:ext cx="7021901" cy="47555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20" name="Visio" r:id="rId3" imgW="8058066" imgH="5457780" progId="Visio.Drawing.15">
                  <p:embed/>
                </p:oleObj>
              </mc:Choice>
              <mc:Fallback>
                <p:oleObj name="Visio" r:id="rId3" imgW="8058066" imgH="545778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38686" y="1881318"/>
                        <a:ext cx="7021901" cy="47555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椭圆 8"/>
          <p:cNvSpPr/>
          <p:nvPr/>
        </p:nvSpPr>
        <p:spPr>
          <a:xfrm>
            <a:off x="2341290" y="3183072"/>
            <a:ext cx="1109276" cy="369250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>
            <a:endCxn id="9" idx="1"/>
          </p:cNvCxnSpPr>
          <p:nvPr/>
        </p:nvCxnSpPr>
        <p:spPr>
          <a:xfrm>
            <a:off x="1604513" y="2811048"/>
            <a:ext cx="899227" cy="42609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97654" y="2389265"/>
            <a:ext cx="12329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一次溢流回收率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4142592" y="3183072"/>
            <a:ext cx="1109276" cy="369250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110865" y="1638179"/>
            <a:ext cx="2150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弱磁粒度、强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磁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粒度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>
            <a:off x="3311270" y="1976733"/>
            <a:ext cx="1151654" cy="12063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6447117" y="1601881"/>
            <a:ext cx="254479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强精品位 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、强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尾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品位</a:t>
            </a:r>
            <a:endParaRPr lang="en-US" altLang="zh-CN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弱精品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位、弱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尾</a:t>
            </a:r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sym typeface="Arial" pitchFamily="34" charset="0"/>
              </a:rPr>
              <a:t>品位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5462465" y="3058110"/>
            <a:ext cx="1109276" cy="494211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箭头连接符 22"/>
          <p:cNvCxnSpPr/>
          <p:nvPr/>
        </p:nvCxnSpPr>
        <p:spPr>
          <a:xfrm flipH="1">
            <a:off x="6125567" y="2222954"/>
            <a:ext cx="354391" cy="8351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866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8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4" grpId="0" animBg="1"/>
      <p:bldP spid="15" grpId="0"/>
      <p:bldP spid="19" grpId="0"/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结果分析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与现有决策系统模型的对比分析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819" y="1993851"/>
            <a:ext cx="8744944" cy="4372443"/>
          </a:xfrm>
          <a:prstGeom prst="rect">
            <a:avLst/>
          </a:prstGeom>
        </p:spPr>
      </p:pic>
      <p:cxnSp>
        <p:nvCxnSpPr>
          <p:cNvPr id="5" name="直接箭头连接符 4"/>
          <p:cNvCxnSpPr>
            <a:stCxn id="8" idx="3"/>
          </p:cNvCxnSpPr>
          <p:nvPr/>
        </p:nvCxnSpPr>
        <p:spPr>
          <a:xfrm>
            <a:off x="4499370" y="4355980"/>
            <a:ext cx="460819" cy="12080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>
            <a:stCxn id="8" idx="3"/>
          </p:cNvCxnSpPr>
          <p:nvPr/>
        </p:nvCxnSpPr>
        <p:spPr>
          <a:xfrm>
            <a:off x="4499370" y="4355980"/>
            <a:ext cx="2453521" cy="9467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1642629" y="3863915"/>
            <a:ext cx="2874002" cy="1153802"/>
            <a:chOff x="2108200" y="3009900"/>
            <a:chExt cx="2114550" cy="1153802"/>
          </a:xfrm>
        </p:grpSpPr>
        <p:sp>
          <p:nvSpPr>
            <p:cNvPr id="8" name="矩形 7"/>
            <p:cNvSpPr/>
            <p:nvPr/>
          </p:nvSpPr>
          <p:spPr>
            <a:xfrm>
              <a:off x="2108200" y="3009900"/>
              <a:ext cx="2101850" cy="984130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108200" y="3086484"/>
              <a:ext cx="211455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所提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DMGAN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优于现有系统，能够有效抑制动态不确定性带给工业生产的影响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069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结果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分析 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- </a:t>
            </a:r>
            <a:r>
              <a:rPr lang="zh-CN" altLang="en-US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不同</a:t>
            </a:r>
            <a:r>
              <a:rPr lang="en-US" altLang="zh-CN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GAN</a:t>
            </a:r>
            <a:r>
              <a:rPr lang="zh-CN" altLang="en-US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3833935"/>
              </p:ext>
            </p:extLst>
          </p:nvPr>
        </p:nvGraphicFramePr>
        <p:xfrm>
          <a:off x="785002" y="2037608"/>
          <a:ext cx="7927676" cy="3448789"/>
        </p:xfrm>
        <a:graphic>
          <a:graphicData uri="http://schemas.openxmlformats.org/drawingml/2006/table">
            <a:tbl>
              <a:tblPr/>
              <a:tblGrid>
                <a:gridCol w="1862901"/>
                <a:gridCol w="1531718"/>
                <a:gridCol w="1511019"/>
                <a:gridCol w="1511019"/>
                <a:gridCol w="1511019"/>
              </a:tblGrid>
              <a:tr h="35324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Experiment Setting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Model\Metrics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MIKDA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MAP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324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Manual tuning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0.1616 ± 0.0000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701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VGG&amp;CONCAT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CGAN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0.3555 ± 0.0060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0.0574 ± 0.0060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1.5354 ± 0.5572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70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CAAE-GAN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0.3567 ± 0.0170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0.0498 </a:t>
                      </a:r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± 0.0137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0.8874 ± 0.3398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70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CIM-GAN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0.2648 ± 0.0028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0.0706 ± 0.0175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1.0464 ± 0.9605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70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DMGAN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0.2652 ± 0.0057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0.0497 ± 0.0143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0.9235 ± 0.2993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701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RES&amp;GENLIN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CGAN(</a:t>
                      </a:r>
                      <a:r>
                        <a:rPr lang="el-GR" sz="1400" b="0" i="0" u="none" strike="noStrike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λ</a:t>
                      </a:r>
                      <a:r>
                        <a:rPr lang="el-GR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=0)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0.3299 ± 0.0102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0.0516 ± 0.0167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7.7947 ± 3.8902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70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CGAN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0.2519 ± 0.0113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0.0754 ± 0.0056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0.9849 ± 0.2316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70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CAAE-GAN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0.3470 ± 0.0012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0.0492 ± 0.0080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0.6080 ± 0.1952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70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CIM-GAN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0.2900 ± 0.0090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0.0505 ± 0.0040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1.1176 ± 0.3018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701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DMGAN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0.2300 ± 0.0017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0.0480 ± 0.0078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1.0708 ± 0.3157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" name="矩形 11"/>
          <p:cNvSpPr/>
          <p:nvPr/>
        </p:nvSpPr>
        <p:spPr>
          <a:xfrm>
            <a:off x="4272590" y="3404907"/>
            <a:ext cx="1334580" cy="278571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4272590" y="4908430"/>
            <a:ext cx="1334580" cy="28163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>
            <a:stCxn id="18" idx="0"/>
            <a:endCxn id="12" idx="1"/>
          </p:cNvCxnSpPr>
          <p:nvPr/>
        </p:nvCxnSpPr>
        <p:spPr>
          <a:xfrm flipV="1">
            <a:off x="3141415" y="3544193"/>
            <a:ext cx="1131175" cy="210232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87" idx="3"/>
          </p:cNvCxnSpPr>
          <p:nvPr/>
        </p:nvCxnSpPr>
        <p:spPr>
          <a:xfrm>
            <a:off x="2110811" y="4227904"/>
            <a:ext cx="857590" cy="11707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组合 82"/>
          <p:cNvGrpSpPr/>
          <p:nvPr/>
        </p:nvGrpSpPr>
        <p:grpSpPr>
          <a:xfrm>
            <a:off x="2010240" y="5642916"/>
            <a:ext cx="2262350" cy="834594"/>
            <a:chOff x="2010240" y="5642914"/>
            <a:chExt cx="1474829" cy="1125398"/>
          </a:xfrm>
        </p:grpSpPr>
        <p:sp>
          <p:nvSpPr>
            <p:cNvPr id="17" name="矩形 16"/>
            <p:cNvSpPr/>
            <p:nvPr/>
          </p:nvSpPr>
          <p:spPr>
            <a:xfrm>
              <a:off x="2015078" y="5642914"/>
              <a:ext cx="1469991" cy="835847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010240" y="5647764"/>
              <a:ext cx="1474829" cy="1120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CIM-GAN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接近于潜在知识，但调整性能不佳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34" name="矩形 33"/>
          <p:cNvSpPr/>
          <p:nvPr/>
        </p:nvSpPr>
        <p:spPr>
          <a:xfrm>
            <a:off x="7150936" y="4003112"/>
            <a:ext cx="1561741" cy="594767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箭头连接符 34"/>
          <p:cNvCxnSpPr>
            <a:stCxn id="38" idx="0"/>
            <a:endCxn id="34" idx="2"/>
          </p:cNvCxnSpPr>
          <p:nvPr/>
        </p:nvCxnSpPr>
        <p:spPr>
          <a:xfrm flipV="1">
            <a:off x="7151702" y="4597879"/>
            <a:ext cx="780105" cy="11195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6159261" y="5717476"/>
            <a:ext cx="1984882" cy="599685"/>
            <a:chOff x="4689288" y="5730767"/>
            <a:chExt cx="2044461" cy="599685"/>
          </a:xfrm>
        </p:grpSpPr>
        <p:sp>
          <p:nvSpPr>
            <p:cNvPr id="38" name="矩形 37"/>
            <p:cNvSpPr/>
            <p:nvPr/>
          </p:nvSpPr>
          <p:spPr>
            <a:xfrm>
              <a:off x="4689288" y="5730767"/>
              <a:ext cx="2044461" cy="599685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689289" y="5745677"/>
              <a:ext cx="204446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调整量爆炸性增长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对生产不利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45" name="矩形 44"/>
          <p:cNvSpPr/>
          <p:nvPr/>
        </p:nvSpPr>
        <p:spPr>
          <a:xfrm>
            <a:off x="5792209" y="3064776"/>
            <a:ext cx="1334580" cy="278571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5792209" y="4568299"/>
            <a:ext cx="1334580" cy="28163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7" name="直接箭头连接符 46"/>
          <p:cNvCxnSpPr>
            <a:stCxn id="49" idx="2"/>
            <a:endCxn id="45" idx="0"/>
          </p:cNvCxnSpPr>
          <p:nvPr/>
        </p:nvCxnSpPr>
        <p:spPr>
          <a:xfrm flipH="1">
            <a:off x="6459499" y="1859997"/>
            <a:ext cx="998402" cy="12047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>
            <a:stCxn id="49" idx="2"/>
            <a:endCxn id="46" idx="0"/>
          </p:cNvCxnSpPr>
          <p:nvPr/>
        </p:nvCxnSpPr>
        <p:spPr>
          <a:xfrm flipH="1">
            <a:off x="6459499" y="1859997"/>
            <a:ext cx="998402" cy="27083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组合 71"/>
          <p:cNvGrpSpPr/>
          <p:nvPr/>
        </p:nvGrpSpPr>
        <p:grpSpPr>
          <a:xfrm>
            <a:off x="6331312" y="1258482"/>
            <a:ext cx="2253178" cy="830997"/>
            <a:chOff x="6459499" y="1309990"/>
            <a:chExt cx="1744222" cy="830997"/>
          </a:xfrm>
        </p:grpSpPr>
        <p:sp>
          <p:nvSpPr>
            <p:cNvPr id="49" name="矩形 48"/>
            <p:cNvSpPr/>
            <p:nvPr/>
          </p:nvSpPr>
          <p:spPr>
            <a:xfrm>
              <a:off x="6459499" y="1309990"/>
              <a:ext cx="1744222" cy="601515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6526090" y="1309990"/>
              <a:ext cx="167763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CAAE-GAN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能够稳定生产、模型易于崩溃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18573" y="3804989"/>
            <a:ext cx="1892238" cy="920835"/>
            <a:chOff x="218573" y="3804989"/>
            <a:chExt cx="1831997" cy="830997"/>
          </a:xfrm>
        </p:grpSpPr>
        <p:sp>
          <p:nvSpPr>
            <p:cNvPr id="87" name="矩形 86"/>
            <p:cNvSpPr/>
            <p:nvPr/>
          </p:nvSpPr>
          <p:spPr>
            <a:xfrm>
              <a:off x="218573" y="3804989"/>
              <a:ext cx="1831997" cy="763310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文本框 87"/>
            <p:cNvSpPr txBox="1"/>
            <p:nvPr/>
          </p:nvSpPr>
          <p:spPr>
            <a:xfrm>
              <a:off x="221315" y="3804989"/>
              <a:ext cx="182925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DMGAN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能够探索潜在知识，校正效果提升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89" name="直接箭头连接符 88"/>
          <p:cNvCxnSpPr>
            <a:stCxn id="87" idx="3"/>
          </p:cNvCxnSpPr>
          <p:nvPr/>
        </p:nvCxnSpPr>
        <p:spPr>
          <a:xfrm flipV="1">
            <a:off x="2110811" y="3838464"/>
            <a:ext cx="915622" cy="38944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8" idx="0"/>
            <a:endCxn id="13" idx="1"/>
          </p:cNvCxnSpPr>
          <p:nvPr/>
        </p:nvCxnSpPr>
        <p:spPr>
          <a:xfrm flipV="1">
            <a:off x="3141415" y="5049247"/>
            <a:ext cx="1131175" cy="5972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865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4" grpId="0" animBg="1"/>
      <p:bldP spid="45" grpId="0" animBg="1"/>
      <p:bldP spid="4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结果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分析 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- </a:t>
            </a:r>
            <a:r>
              <a:rPr lang="en-US" altLang="zh-CN" sz="20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RU-Net</a:t>
            </a:r>
            <a:endParaRPr lang="zh-CN" altLang="en-US" sz="20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024540"/>
              </p:ext>
            </p:extLst>
          </p:nvPr>
        </p:nvGraphicFramePr>
        <p:xfrm>
          <a:off x="336905" y="2192319"/>
          <a:ext cx="8582808" cy="3078420"/>
        </p:xfrm>
        <a:graphic>
          <a:graphicData uri="http://schemas.openxmlformats.org/drawingml/2006/table">
            <a:tbl>
              <a:tblPr/>
              <a:tblGrid>
                <a:gridCol w="1755993"/>
                <a:gridCol w="2094870"/>
                <a:gridCol w="1577315"/>
                <a:gridCol w="1577315"/>
                <a:gridCol w="1577315"/>
              </a:tblGrid>
              <a:tr h="30784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Building Blocks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Combinator\Metrics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MIKDA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MAP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EC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842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VGG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Gaussian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0.4151±0.0225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0.0671±0.0019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0.5088±0.0057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8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Linear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0.2970±0.0179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0.0958±0.0028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0.6353±0.0090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8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Concatenate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0.4298±0.0079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0.0810±0.0015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0.3981±0.0054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8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GENLIN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0.3337±0.0051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0.0606±0.0072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0.8397±0.1042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842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Gaussian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0.3593±0.0011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0.0588±0.0017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0.6194±0.0196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8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Linear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0.3506±0.0134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0.0581±0.0019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0.4181±0.0110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8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Concatenate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0.3474±0.0028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0.0543±0.0021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0.5311±0.0076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8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GENLIN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0.2795±0.0065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0.0514±0.0075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0.8803±0.1243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78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General Gaussian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0.3483±0.0050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0.0445±0.0035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0.5388±0.0655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9" name="矩形 18"/>
          <p:cNvSpPr/>
          <p:nvPr/>
        </p:nvSpPr>
        <p:spPr>
          <a:xfrm>
            <a:off x="4218435" y="3415425"/>
            <a:ext cx="4701277" cy="298068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175302" y="4667686"/>
            <a:ext cx="4787541" cy="64402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cxnSp>
        <p:nvCxnSpPr>
          <p:cNvPr id="22" name="直接箭头连接符 21"/>
          <p:cNvCxnSpPr>
            <a:stCxn id="26" idx="0"/>
          </p:cNvCxnSpPr>
          <p:nvPr/>
        </p:nvCxnSpPr>
        <p:spPr>
          <a:xfrm flipH="1" flipV="1">
            <a:off x="6953758" y="3731529"/>
            <a:ext cx="765674" cy="18436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26" idx="0"/>
            <a:endCxn id="20" idx="2"/>
          </p:cNvCxnSpPr>
          <p:nvPr/>
        </p:nvCxnSpPr>
        <p:spPr>
          <a:xfrm flipH="1" flipV="1">
            <a:off x="6569073" y="5311711"/>
            <a:ext cx="1150359" cy="26347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6814025" y="5575189"/>
            <a:ext cx="1744222" cy="584775"/>
            <a:chOff x="6459499" y="1309990"/>
            <a:chExt cx="1744222" cy="584775"/>
          </a:xfrm>
        </p:grpSpPr>
        <p:sp>
          <p:nvSpPr>
            <p:cNvPr id="25" name="矩形 24"/>
            <p:cNvSpPr/>
            <p:nvPr/>
          </p:nvSpPr>
          <p:spPr>
            <a:xfrm>
              <a:off x="6459499" y="1309990"/>
              <a:ext cx="1744222" cy="584775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526090" y="1309990"/>
              <a:ext cx="16776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所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提混合函数表现更好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728991" y="2918747"/>
            <a:ext cx="884149" cy="350663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854800" y="4304580"/>
            <a:ext cx="654824" cy="36310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1613140" y="1796819"/>
            <a:ext cx="1959040" cy="384339"/>
            <a:chOff x="6459499" y="1309990"/>
            <a:chExt cx="1744222" cy="584775"/>
          </a:xfrm>
        </p:grpSpPr>
        <p:sp>
          <p:nvSpPr>
            <p:cNvPr id="43" name="矩形 42"/>
            <p:cNvSpPr/>
            <p:nvPr/>
          </p:nvSpPr>
          <p:spPr>
            <a:xfrm>
              <a:off x="6459499" y="1309990"/>
              <a:ext cx="1744222" cy="584775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6526090" y="1309990"/>
              <a:ext cx="1677631" cy="515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功能模块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表现更好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46" name="直接箭头连接符 45"/>
          <p:cNvCxnSpPr>
            <a:stCxn id="44" idx="2"/>
            <a:endCxn id="37" idx="3"/>
          </p:cNvCxnSpPr>
          <p:nvPr/>
        </p:nvCxnSpPr>
        <p:spPr>
          <a:xfrm flipH="1">
            <a:off x="1613140" y="2135373"/>
            <a:ext cx="1016916" cy="95870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>
            <a:stCxn id="44" idx="2"/>
            <a:endCxn id="38" idx="3"/>
          </p:cNvCxnSpPr>
          <p:nvPr/>
        </p:nvCxnSpPr>
        <p:spPr>
          <a:xfrm flipH="1">
            <a:off x="1509624" y="2135373"/>
            <a:ext cx="1120432" cy="23507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078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37" grpId="0" animBg="1"/>
      <p:bldP spid="3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713183"/>
              </p:ext>
            </p:extLst>
          </p:nvPr>
        </p:nvGraphicFramePr>
        <p:xfrm>
          <a:off x="237946" y="2168851"/>
          <a:ext cx="8837044" cy="2299632"/>
        </p:xfrm>
        <a:graphic>
          <a:graphicData uri="http://schemas.openxmlformats.org/drawingml/2006/table">
            <a:tbl>
              <a:tblPr/>
              <a:tblGrid>
                <a:gridCol w="1229348"/>
                <a:gridCol w="819564"/>
                <a:gridCol w="1585679"/>
                <a:gridCol w="1734151"/>
                <a:gridCol w="1734151"/>
                <a:gridCol w="1734151"/>
              </a:tblGrid>
              <a:tr h="287454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Model\Metrics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MIKDA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MAP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45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Combinator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Block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Regularization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8745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CONCAT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VGG 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Drop-Level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0.2652 ± 0.0057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0.0497 ± 0.0143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0.9235 ± 0.2993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45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NONE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0.4662 ± 0.0169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0.0792 ± 0.0019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0.4833 ± 0.0066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45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RES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Drop-Level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0.3269 ± 0.0034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0.0488 ± 0.0077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1.2320 ± 0.3505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45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NONE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0.3305 ± 0.0014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0.0721 ± 0.0030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0.6171 ± 0.0169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45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GENLIN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Drop-Level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0.2300 ± 0.0017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0.0480 ± 0.0078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1.0708 ± 0.3157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45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NONE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0.4423 ± 0.0202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0.0491 ± 0.0028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0.6447 ± 0.0143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结果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分析 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- </a:t>
            </a:r>
            <a:r>
              <a:rPr lang="en-US" altLang="zh-CN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Drop-Level</a:t>
            </a:r>
            <a:r>
              <a:rPr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规范化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9" name="直接箭头连接符 8"/>
          <p:cNvCxnSpPr>
            <a:stCxn id="14" idx="0"/>
            <a:endCxn id="38" idx="1"/>
          </p:cNvCxnSpPr>
          <p:nvPr/>
        </p:nvCxnSpPr>
        <p:spPr>
          <a:xfrm flipV="1">
            <a:off x="2971336" y="2901823"/>
            <a:ext cx="919659" cy="185633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stCxn id="14" idx="0"/>
            <a:endCxn id="37" idx="1"/>
          </p:cNvCxnSpPr>
          <p:nvPr/>
        </p:nvCxnSpPr>
        <p:spPr>
          <a:xfrm flipV="1">
            <a:off x="2971336" y="3461649"/>
            <a:ext cx="928286" cy="12965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14" idx="0"/>
            <a:endCxn id="36" idx="1"/>
          </p:cNvCxnSpPr>
          <p:nvPr/>
        </p:nvCxnSpPr>
        <p:spPr>
          <a:xfrm flipV="1">
            <a:off x="2971336" y="4022823"/>
            <a:ext cx="919657" cy="73533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1911457" y="4758161"/>
            <a:ext cx="2119758" cy="638355"/>
            <a:chOff x="6459499" y="1309990"/>
            <a:chExt cx="1816989" cy="971263"/>
          </a:xfrm>
        </p:grpSpPr>
        <p:sp>
          <p:nvSpPr>
            <p:cNvPr id="14" name="矩形 13"/>
            <p:cNvSpPr/>
            <p:nvPr/>
          </p:nvSpPr>
          <p:spPr>
            <a:xfrm>
              <a:off x="6459499" y="1309990"/>
              <a:ext cx="1816989" cy="97126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526090" y="1309990"/>
              <a:ext cx="1677631" cy="515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DL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方法能够有效防止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RU-Net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过拟合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3890993" y="3906143"/>
            <a:ext cx="5123612" cy="23336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3899622" y="3355674"/>
            <a:ext cx="5123612" cy="21194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3890995" y="2777707"/>
            <a:ext cx="5132239" cy="248232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3925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25600" y="29033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84044" y="297012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课题背景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H="1">
            <a:off x="3736631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6081904" y="2913616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70727" y="299490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预备知识</a:t>
            </a:r>
          </a:p>
        </p:txBody>
      </p:sp>
      <p:cxnSp>
        <p:nvCxnSpPr>
          <p:cNvPr id="7" name="直接连接符 6"/>
          <p:cNvCxnSpPr/>
          <p:nvPr/>
        </p:nvCxnSpPr>
        <p:spPr>
          <a:xfrm flipH="1">
            <a:off x="6324270" y="3083032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3525600" y="3482780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984044" y="354950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问题描述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3736631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6081904" y="3492998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570727" y="3574283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DMGAN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模型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华文楷体" panose="02010600040101010101" pitchFamily="2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 flipH="1">
            <a:off x="6324270" y="3662414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525600" y="4056523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5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984044" y="4123249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RAGAN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华文楷体" panose="02010600040101010101" pitchFamily="2" charset="-122"/>
              </a:rPr>
              <a:t>模型</a:t>
            </a:r>
          </a:p>
        </p:txBody>
      </p:sp>
      <p:cxnSp>
        <p:nvCxnSpPr>
          <p:cNvPr id="16" name="直接连接符 15"/>
          <p:cNvCxnSpPr/>
          <p:nvPr/>
        </p:nvCxnSpPr>
        <p:spPr>
          <a:xfrm flipH="1">
            <a:off x="3736631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081904" y="4066741"/>
            <a:ext cx="3770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rgbClr val="5C307D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6</a:t>
            </a:r>
            <a:endParaRPr lang="zh-CN" altLang="en-US" sz="3200" dirty="0">
              <a:solidFill>
                <a:srgbClr val="5C307D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570727" y="414802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华文楷体" panose="02010600040101010101" pitchFamily="2" charset="-122"/>
              </a:rPr>
              <a:t>总结与展望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  <a:ea typeface="华文楷体" panose="02010600040101010101" pitchFamily="2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6324270" y="4236157"/>
            <a:ext cx="246456" cy="246456"/>
          </a:xfrm>
          <a:prstGeom prst="line">
            <a:avLst/>
          </a:prstGeom>
          <a:ln>
            <a:solidFill>
              <a:srgbClr val="5C30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06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结果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分析 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-</a:t>
            </a:r>
            <a:r>
              <a:rPr lang="zh-CN" altLang="en-US" sz="2000" dirty="0">
                <a:latin typeface="华文楷体" panose="02010600040101010101" pitchFamily="2" charset="-122"/>
                <a:ea typeface="华文楷体" panose="02010600040101010101" pitchFamily="2" charset="-122"/>
              </a:rPr>
              <a:t>潜变量空间的可视化</a:t>
            </a:r>
          </a:p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756" y="1771685"/>
            <a:ext cx="7124801" cy="47447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744164" y="2511684"/>
            <a:ext cx="856543" cy="79393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7341897" y="3991352"/>
            <a:ext cx="1699553" cy="843382"/>
            <a:chOff x="2107144" y="3009899"/>
            <a:chExt cx="2158026" cy="1190413"/>
          </a:xfrm>
        </p:grpSpPr>
        <p:sp>
          <p:nvSpPr>
            <p:cNvPr id="7" name="矩形 6"/>
            <p:cNvSpPr/>
            <p:nvPr/>
          </p:nvSpPr>
          <p:spPr>
            <a:xfrm>
              <a:off x="2108200" y="3009899"/>
              <a:ext cx="2101850" cy="1190413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107144" y="3052928"/>
              <a:ext cx="2158026" cy="8908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简单先验分布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过滤不准确的知识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9" name="直接箭头连接符 8"/>
          <p:cNvCxnSpPr>
            <a:stCxn id="7" idx="1"/>
            <a:endCxn id="5" idx="2"/>
          </p:cNvCxnSpPr>
          <p:nvPr/>
        </p:nvCxnSpPr>
        <p:spPr>
          <a:xfrm flipH="1" flipV="1">
            <a:off x="7172436" y="3305619"/>
            <a:ext cx="170293" cy="110742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5446424" y="4834735"/>
            <a:ext cx="885478" cy="717258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205933" y="4834734"/>
            <a:ext cx="856543" cy="79393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140965" y="2458743"/>
            <a:ext cx="1519689" cy="1173421"/>
          </a:xfrm>
          <a:prstGeom prst="rect">
            <a:avLst/>
          </a:prstGeom>
          <a:noFill/>
          <a:ln w="2857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893238" y="2408696"/>
            <a:ext cx="1159728" cy="1063230"/>
          </a:xfrm>
          <a:prstGeom prst="rect">
            <a:avLst/>
          </a:prstGeom>
          <a:noFill/>
          <a:ln w="28575">
            <a:solidFill>
              <a:srgbClr val="0070C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>
            <a:endCxn id="10" idx="3"/>
          </p:cNvCxnSpPr>
          <p:nvPr/>
        </p:nvCxnSpPr>
        <p:spPr>
          <a:xfrm flipH="1">
            <a:off x="6331902" y="4451143"/>
            <a:ext cx="1009995" cy="74222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/>
          <p:cNvSpPr/>
          <p:nvPr/>
        </p:nvSpPr>
        <p:spPr>
          <a:xfrm>
            <a:off x="6486549" y="3398357"/>
            <a:ext cx="331861" cy="298946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H="1">
            <a:off x="4096511" y="4451143"/>
            <a:ext cx="3245386" cy="5352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209636" y="3991351"/>
            <a:ext cx="1607099" cy="418279"/>
            <a:chOff x="2108200" y="3009899"/>
            <a:chExt cx="2110056" cy="1416873"/>
          </a:xfrm>
        </p:grpSpPr>
        <p:sp>
          <p:nvSpPr>
            <p:cNvPr id="18" name="矩形 17"/>
            <p:cNvSpPr/>
            <p:nvPr/>
          </p:nvSpPr>
          <p:spPr>
            <a:xfrm>
              <a:off x="2108200" y="3009899"/>
              <a:ext cx="2101850" cy="141687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2140806" y="3103332"/>
              <a:ext cx="2077450" cy="9522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复杂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先验分布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20" name="直接箭头连接符 19"/>
          <p:cNvCxnSpPr>
            <a:stCxn id="18" idx="3"/>
          </p:cNvCxnSpPr>
          <p:nvPr/>
        </p:nvCxnSpPr>
        <p:spPr>
          <a:xfrm flipV="1">
            <a:off x="1810485" y="3485708"/>
            <a:ext cx="705093" cy="71478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18" idx="3"/>
          </p:cNvCxnSpPr>
          <p:nvPr/>
        </p:nvCxnSpPr>
        <p:spPr>
          <a:xfrm flipV="1">
            <a:off x="1810485" y="3670264"/>
            <a:ext cx="2387630" cy="53022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stCxn id="7" idx="1"/>
          </p:cNvCxnSpPr>
          <p:nvPr/>
        </p:nvCxnSpPr>
        <p:spPr>
          <a:xfrm flipH="1" flipV="1">
            <a:off x="6818413" y="3670264"/>
            <a:ext cx="524316" cy="7427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6941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  <p:bldP spid="11" grpId="0" animBg="1"/>
      <p:bldP spid="12" grpId="0" animBg="1"/>
      <p:bldP spid="13" grpId="0" animBg="1"/>
      <p:bldP spid="1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2248168"/>
              </p:ext>
            </p:extLst>
          </p:nvPr>
        </p:nvGraphicFramePr>
        <p:xfrm>
          <a:off x="861636" y="1567257"/>
          <a:ext cx="8001000" cy="506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6" name="Visio" r:id="rId3" imgW="8001068" imgH="5067360" progId="Visio.Drawing.15">
                  <p:embed/>
                </p:oleObj>
              </mc:Choice>
              <mc:Fallback>
                <p:oleObj name="Visio" r:id="rId3" imgW="8001068" imgH="506736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1636" y="1567257"/>
                        <a:ext cx="8001000" cy="506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RAGAN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模型描述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多步推理过程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363162" y="5648991"/>
            <a:ext cx="1109276" cy="369250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/>
          <p:nvPr/>
        </p:nvCxnSpPr>
        <p:spPr>
          <a:xfrm flipH="1">
            <a:off x="6286471" y="4958468"/>
            <a:ext cx="740654" cy="73540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931342" y="4443129"/>
            <a:ext cx="1073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选择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区域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进行决策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070493" y="2299536"/>
            <a:ext cx="1108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多次修改逐步完善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1" name="直接箭头连接符 20"/>
          <p:cNvCxnSpPr/>
          <p:nvPr/>
        </p:nvCxnSpPr>
        <p:spPr>
          <a:xfrm flipH="1" flipV="1">
            <a:off x="6812308" y="2055104"/>
            <a:ext cx="740654" cy="20442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973893" y="5648991"/>
            <a:ext cx="1109276" cy="369250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0" y="4710554"/>
            <a:ext cx="1073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全部信息</a:t>
            </a:r>
            <a:endParaRPr lang="en-US" altLang="zh-CN" sz="1600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过拟合</a:t>
            </a:r>
          </a:p>
        </p:txBody>
      </p:sp>
      <p:cxnSp>
        <p:nvCxnSpPr>
          <p:cNvPr id="25" name="直接箭头连接符 24"/>
          <p:cNvCxnSpPr/>
          <p:nvPr/>
        </p:nvCxnSpPr>
        <p:spPr>
          <a:xfrm>
            <a:off x="697130" y="5177779"/>
            <a:ext cx="376841" cy="47648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14245" y="2564287"/>
            <a:ext cx="10597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一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次完成</a:t>
            </a:r>
            <a:endParaRPr lang="en-US" altLang="zh-CN" sz="1600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模型可解释性差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9" name="直接箭头连接符 28"/>
          <p:cNvCxnSpPr/>
          <p:nvPr/>
        </p:nvCxnSpPr>
        <p:spPr>
          <a:xfrm flipV="1">
            <a:off x="462208" y="2219149"/>
            <a:ext cx="528939" cy="3482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394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9" dur="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  <p:bldP spid="14" grpId="1"/>
      <p:bldP spid="19" grpId="0"/>
      <p:bldP spid="23" grpId="0" animBg="1"/>
      <p:bldP spid="24" grpId="0"/>
      <p:bldP spid="2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36" y="2501661"/>
            <a:ext cx="7208976" cy="3657597"/>
          </a:xfrm>
          <a:prstGeom prst="rect">
            <a:avLst/>
          </a:prstGeom>
        </p:spPr>
      </p:pic>
      <p:grpSp>
        <p:nvGrpSpPr>
          <p:cNvPr id="12" name="组合 11"/>
          <p:cNvGrpSpPr/>
          <p:nvPr/>
        </p:nvGrpSpPr>
        <p:grpSpPr>
          <a:xfrm>
            <a:off x="3085762" y="2851350"/>
            <a:ext cx="3922919" cy="2937180"/>
            <a:chOff x="3085762" y="2851350"/>
            <a:chExt cx="3922919" cy="2937180"/>
          </a:xfrm>
        </p:grpSpPr>
        <p:cxnSp>
          <p:nvCxnSpPr>
            <p:cNvPr id="5" name="直接连接符 4"/>
            <p:cNvCxnSpPr/>
            <p:nvPr/>
          </p:nvCxnSpPr>
          <p:spPr>
            <a:xfrm flipV="1">
              <a:off x="3085762" y="2874867"/>
              <a:ext cx="0" cy="2875715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V="1">
              <a:off x="4221494" y="2869491"/>
              <a:ext cx="0" cy="2913610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V="1">
              <a:off x="3651499" y="2851350"/>
              <a:ext cx="0" cy="2922748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V="1">
              <a:off x="4754765" y="2855014"/>
              <a:ext cx="0" cy="2933516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V="1">
              <a:off x="6443045" y="2855113"/>
              <a:ext cx="0" cy="2904471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7008681" y="2855014"/>
              <a:ext cx="0" cy="2933516"/>
            </a:xfrm>
            <a:prstGeom prst="line">
              <a:avLst/>
            </a:prstGeom>
            <a:ln w="190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Distributed Attention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机制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定义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参数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矩形 53"/>
              <p:cNvSpPr/>
              <p:nvPr/>
            </p:nvSpPr>
            <p:spPr>
              <a:xfrm>
                <a:off x="1743307" y="1858213"/>
                <a:ext cx="1586469" cy="584775"/>
              </a:xfrm>
              <a:prstGeom prst="rect">
                <a:avLst/>
              </a:prstGeom>
              <a:solidFill>
                <a:srgbClr val="FFFF00"/>
              </a:solidFill>
              <a:ln w="28575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 smtClean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高斯核分布均值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600" i="1" smtClean="0">
                            <a:latin typeface="Cambria Math" panose="02040503050406030204" pitchFamily="18" charset="0"/>
                            <a:ea typeface="华文楷体" panose="02010600040101010101" pitchFamily="2" charset="-122"/>
                          </a:rPr>
                        </m:ctrlPr>
                      </m:sSubPr>
                      <m:e>
                        <m:r>
                          <a:rPr lang="zh-CN" altLang="en-US" sz="1600" i="1" smtClean="0">
                            <a:latin typeface="Cambria Math" panose="02040503050406030204" pitchFamily="18" charset="0"/>
                            <a:ea typeface="华文楷体" panose="02010600040101010101" pitchFamily="2" charset="-122"/>
                          </a:rPr>
                          <m:t>𝜇</m:t>
                        </m:r>
                      </m:e>
                      <m:sub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华文楷体" panose="02010600040101010101" pitchFamily="2" charset="-122"/>
                          </a:rPr>
                          <m:t>𝑋</m:t>
                        </m:r>
                      </m:sub>
                    </m:sSub>
                    <m:r>
                      <a:rPr lang="en-US" altLang="zh-CN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en-US" altLang="zh-CN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×1</m:t>
                        </m:r>
                      </m:sup>
                    </m:sSup>
                  </m:oMath>
                </a14:m>
                <a:endPara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</p:txBody>
          </p:sp>
        </mc:Choice>
        <mc:Fallback xmlns="">
          <p:sp>
            <p:nvSpPr>
              <p:cNvPr id="54" name="矩形 5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43307" y="1858213"/>
                <a:ext cx="1586469" cy="584775"/>
              </a:xfrm>
              <a:prstGeom prst="rect">
                <a:avLst/>
              </a:prstGeom>
              <a:blipFill rotWithShape="0">
                <a:blip r:embed="rId3"/>
                <a:stretch>
                  <a:fillRect l="-1509" b="-9901"/>
                </a:stretch>
              </a:blipFill>
              <a:ln w="28575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7" name="直接箭头连接符 56"/>
          <p:cNvCxnSpPr>
            <a:stCxn id="54" idx="2"/>
          </p:cNvCxnSpPr>
          <p:nvPr/>
        </p:nvCxnSpPr>
        <p:spPr>
          <a:xfrm>
            <a:off x="2536542" y="2442988"/>
            <a:ext cx="553589" cy="6711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4" name="矩形 63"/>
              <p:cNvSpPr/>
              <p:nvPr/>
            </p:nvSpPr>
            <p:spPr>
              <a:xfrm>
                <a:off x="7654392" y="3823324"/>
                <a:ext cx="1205588" cy="584775"/>
              </a:xfrm>
              <a:prstGeom prst="rect">
                <a:avLst/>
              </a:prstGeom>
              <a:solidFill>
                <a:srgbClr val="FFFF00"/>
              </a:solidFill>
              <a:ln w="28575">
                <a:solidFill>
                  <a:srgbClr val="FF0000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600" dirty="0" smtClean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高斯核分布方差</a:t>
                </a:r>
                <a14:m>
                  <m:oMath xmlns:m="http://schemas.openxmlformats.org/officeDocument/2006/math">
                    <m:r>
                      <a:rPr lang="zh-CN" altLang="en-US" sz="1600" i="1" smtClean="0">
                        <a:latin typeface="Cambria Math" panose="02040503050406030204" pitchFamily="18" charset="0"/>
                        <a:ea typeface="华文楷体" panose="02010600040101010101" pitchFamily="2" charset="-122"/>
                      </a:rPr>
                      <m:t>𝜎</m:t>
                    </m:r>
                    <m:r>
                      <a:rPr lang="en-US" altLang="zh-CN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CN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endPara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</p:txBody>
          </p:sp>
        </mc:Choice>
        <mc:Fallback xmlns="">
          <p:sp>
            <p:nvSpPr>
              <p:cNvPr id="64" name="矩形 6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54392" y="3823324"/>
                <a:ext cx="1205588" cy="584775"/>
              </a:xfrm>
              <a:prstGeom prst="rect">
                <a:avLst/>
              </a:prstGeom>
              <a:blipFill rotWithShape="0">
                <a:blip r:embed="rId4"/>
                <a:stretch>
                  <a:fillRect l="-1980" b="-9901"/>
                </a:stretch>
              </a:blipFill>
              <a:ln w="28575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0" name="直接箭头连接符 69"/>
          <p:cNvCxnSpPr>
            <a:stCxn id="64" idx="1"/>
          </p:cNvCxnSpPr>
          <p:nvPr/>
        </p:nvCxnSpPr>
        <p:spPr>
          <a:xfrm flipH="1">
            <a:off x="7203058" y="4115712"/>
            <a:ext cx="451334" cy="60293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矩形 78"/>
          <p:cNvSpPr/>
          <p:nvPr/>
        </p:nvSpPr>
        <p:spPr>
          <a:xfrm>
            <a:off x="4772158" y="1837644"/>
            <a:ext cx="1670887" cy="338554"/>
          </a:xfrm>
          <a:prstGeom prst="rect">
            <a:avLst/>
          </a:prstGeom>
          <a:solidFill>
            <a:srgbClr val="FFFF00"/>
          </a:solidFill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总的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注意力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分布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80" name="直接箭头连接符 79"/>
          <p:cNvCxnSpPr>
            <a:stCxn id="79" idx="2"/>
          </p:cNvCxnSpPr>
          <p:nvPr/>
        </p:nvCxnSpPr>
        <p:spPr>
          <a:xfrm flipH="1">
            <a:off x="4320826" y="2176198"/>
            <a:ext cx="1286776" cy="105358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6359418" y="5906702"/>
            <a:ext cx="1102431" cy="584775"/>
          </a:xfrm>
          <a:prstGeom prst="rect">
            <a:avLst/>
          </a:prstGeom>
          <a:solidFill>
            <a:srgbClr val="FFFF00"/>
          </a:solidFill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运行指标维度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84" name="直接箭头连接符 83"/>
          <p:cNvCxnSpPr>
            <a:stCxn id="83" idx="1"/>
          </p:cNvCxnSpPr>
          <p:nvPr/>
        </p:nvCxnSpPr>
        <p:spPr>
          <a:xfrm flipH="1" flipV="1">
            <a:off x="5633942" y="5799978"/>
            <a:ext cx="725476" cy="39911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013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64" grpId="0" animBg="1"/>
      <p:bldP spid="79" grpId="0" animBg="1"/>
      <p:bldP spid="8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Distributed Attention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机制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计算方法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44" name="对象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7843592"/>
              </p:ext>
            </p:extLst>
          </p:nvPr>
        </p:nvGraphicFramePr>
        <p:xfrm>
          <a:off x="3028175" y="1751923"/>
          <a:ext cx="29972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22" name="Equation" r:id="rId3" imgW="2997000" imgH="368280" progId="Equation.DSMT4">
                  <p:embed/>
                </p:oleObj>
              </mc:Choice>
              <mc:Fallback>
                <p:oleObj name="Equation" r:id="rId3" imgW="299700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28175" y="1751923"/>
                        <a:ext cx="29972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5" name="对象 4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2966433"/>
              </p:ext>
            </p:extLst>
          </p:nvPr>
        </p:nvGraphicFramePr>
        <p:xfrm>
          <a:off x="2939275" y="2367563"/>
          <a:ext cx="2933700" cy="71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23" name="Equation" r:id="rId5" imgW="2933640" imgH="711000" progId="Equation.DSMT4">
                  <p:embed/>
                </p:oleObj>
              </mc:Choice>
              <mc:Fallback>
                <p:oleObj name="Equation" r:id="rId5" imgW="2933640" imgH="711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939275" y="2367563"/>
                        <a:ext cx="2933700" cy="71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7" name="对象 4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8814114"/>
              </p:ext>
            </p:extLst>
          </p:nvPr>
        </p:nvGraphicFramePr>
        <p:xfrm>
          <a:off x="6483350" y="2570163"/>
          <a:ext cx="18669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24" name="Equation" r:id="rId7" imgW="1866600" imgH="304560" progId="Equation.DSMT4">
                  <p:embed/>
                </p:oleObj>
              </mc:Choice>
              <mc:Fallback>
                <p:oleObj name="Equation" r:id="rId7" imgW="1866600" imgH="304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483350" y="2570163"/>
                        <a:ext cx="1866900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" name="对象 4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0547476"/>
              </p:ext>
            </p:extLst>
          </p:nvPr>
        </p:nvGraphicFramePr>
        <p:xfrm>
          <a:off x="2939275" y="3239069"/>
          <a:ext cx="3022600" cy="119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25" name="Equation" r:id="rId9" imgW="3022560" imgH="1193760" progId="Equation.DSMT4">
                  <p:embed/>
                </p:oleObj>
              </mc:Choice>
              <mc:Fallback>
                <p:oleObj name="Equation" r:id="rId9" imgW="3022560" imgH="11937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939275" y="3239069"/>
                        <a:ext cx="3022600" cy="1193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对象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89345"/>
              </p:ext>
            </p:extLst>
          </p:nvPr>
        </p:nvGraphicFramePr>
        <p:xfrm>
          <a:off x="2939275" y="4704243"/>
          <a:ext cx="31750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26" name="Equation" r:id="rId11" imgW="3174840" imgH="368280" progId="Equation.DSMT4">
                  <p:embed/>
                </p:oleObj>
              </mc:Choice>
              <mc:Fallback>
                <p:oleObj name="Equation" r:id="rId11" imgW="317484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939275" y="4704243"/>
                        <a:ext cx="31750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对象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121324"/>
              </p:ext>
            </p:extLst>
          </p:nvPr>
        </p:nvGraphicFramePr>
        <p:xfrm>
          <a:off x="3764775" y="5343917"/>
          <a:ext cx="13716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27" name="Equation" r:id="rId13" imgW="1371600" imgH="368280" progId="Equation.DSMT4">
                  <p:embed/>
                </p:oleObj>
              </mc:Choice>
              <mc:Fallback>
                <p:oleObj name="Equation" r:id="rId13" imgW="1371600" imgH="3682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764775" y="5343917"/>
                        <a:ext cx="1371600" cy="36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" name="对象 5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0455764"/>
              </p:ext>
            </p:extLst>
          </p:nvPr>
        </p:nvGraphicFramePr>
        <p:xfrm>
          <a:off x="3307575" y="5798599"/>
          <a:ext cx="2197100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28" name="Equation" r:id="rId15" imgW="2197080" imgH="698400" progId="Equation.DSMT4">
                  <p:embed/>
                </p:oleObj>
              </mc:Choice>
              <mc:Fallback>
                <p:oleObj name="Equation" r:id="rId15" imgW="2197080" imgH="698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307575" y="5798599"/>
                        <a:ext cx="2197100" cy="69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3" name="矩形 52"/>
          <p:cNvSpPr/>
          <p:nvPr/>
        </p:nvSpPr>
        <p:spPr>
          <a:xfrm>
            <a:off x="6570882" y="1382591"/>
            <a:ext cx="18894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参数网络确定参数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54" name="直接箭头连接符 53"/>
          <p:cNvCxnSpPr>
            <a:stCxn id="53" idx="1"/>
            <a:endCxn id="64" idx="6"/>
          </p:cNvCxnSpPr>
          <p:nvPr/>
        </p:nvCxnSpPr>
        <p:spPr>
          <a:xfrm flipH="1">
            <a:off x="6114275" y="1551868"/>
            <a:ext cx="456607" cy="34888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/>
          <p:cNvSpPr/>
          <p:nvPr/>
        </p:nvSpPr>
        <p:spPr>
          <a:xfrm>
            <a:off x="911117" y="2561967"/>
            <a:ext cx="2028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华文楷体" panose="02010600040101010101" pitchFamily="2" charset="-122"/>
              <a:buChar char="−"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初始化平均位置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5136375" y="1567257"/>
            <a:ext cx="977900" cy="666985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3" name="矩形 72"/>
          <p:cNvSpPr/>
          <p:nvPr/>
        </p:nvSpPr>
        <p:spPr>
          <a:xfrm>
            <a:off x="911117" y="1787880"/>
            <a:ext cx="2028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华文楷体" panose="02010600040101010101" pitchFamily="2" charset="-122"/>
              <a:buChar char="−"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参数化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911117" y="3808910"/>
            <a:ext cx="2028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华文楷体" panose="02010600040101010101" pitchFamily="2" charset="-122"/>
              <a:buChar char="−"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计算</a:t>
            </a: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FBM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矩阵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911117" y="4733989"/>
            <a:ext cx="2028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华文楷体" panose="02010600040101010101" pitchFamily="2" charset="-122"/>
              <a:buChar char="−"/>
            </a:pP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读取网络</a:t>
            </a:r>
            <a:endParaRPr lang="zh-CN" altLang="en-US" sz="16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911117" y="5358790"/>
            <a:ext cx="20281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华文楷体" panose="02010600040101010101" pitchFamily="2" charset="-122"/>
              <a:buChar char="−"/>
            </a:pPr>
            <a:r>
              <a:rPr lang="zh-CN" altLang="en-US" sz="16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写入网络</a:t>
            </a:r>
            <a:endParaRPr lang="zh-CN" altLang="en-US" sz="16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6329582" y="5585606"/>
            <a:ext cx="1425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同写入网络</a:t>
            </a:r>
            <a:r>
              <a:rPr lang="en-US" altLang="zh-CN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FBM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计算方式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85" name="直接箭头连接符 84"/>
          <p:cNvCxnSpPr>
            <a:stCxn id="84" idx="1"/>
            <a:endCxn id="86" idx="6"/>
          </p:cNvCxnSpPr>
          <p:nvPr/>
        </p:nvCxnSpPr>
        <p:spPr>
          <a:xfrm flipH="1">
            <a:off x="5625325" y="5877994"/>
            <a:ext cx="704257" cy="26590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椭圆 85"/>
          <p:cNvSpPr/>
          <p:nvPr/>
        </p:nvSpPr>
        <p:spPr>
          <a:xfrm>
            <a:off x="4801087" y="5871188"/>
            <a:ext cx="824238" cy="545415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323525" y="3644694"/>
            <a:ext cx="1206029" cy="619657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967433" y="4704243"/>
            <a:ext cx="416418" cy="418358"/>
          </a:xfrm>
          <a:prstGeom prst="ellipse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30" name="直接箭头连接符 29"/>
          <p:cNvCxnSpPr/>
          <p:nvPr/>
        </p:nvCxnSpPr>
        <p:spPr>
          <a:xfrm>
            <a:off x="2375731" y="4191803"/>
            <a:ext cx="2591702" cy="65907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4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64" grpId="0" animBg="1"/>
      <p:bldP spid="84" grpId="0"/>
      <p:bldP spid="86" grpId="0" animBg="1"/>
      <p:bldP spid="28" grpId="0" animBg="1"/>
      <p:bldP spid="2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5263135"/>
              </p:ext>
            </p:extLst>
          </p:nvPr>
        </p:nvGraphicFramePr>
        <p:xfrm>
          <a:off x="178558" y="1940156"/>
          <a:ext cx="8965442" cy="4174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37" name="Visio" r:id="rId3" imgW="12763511" imgH="5943510" progId="Visio.Drawing.15">
                  <p:embed/>
                </p:oleObj>
              </mc:Choice>
              <mc:Fallback>
                <p:oleObj name="Visio" r:id="rId3" imgW="12763511" imgH="594351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558" y="1940156"/>
                        <a:ext cx="8965442" cy="4174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536892" y="2010274"/>
            <a:ext cx="1289050" cy="974951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430044" y="5026471"/>
            <a:ext cx="1259253" cy="98095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92174" y="2743006"/>
            <a:ext cx="1023620" cy="998871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712078" y="5157418"/>
            <a:ext cx="1219200" cy="900122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054728" y="3209413"/>
            <a:ext cx="870580" cy="109815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76083" y="1582146"/>
            <a:ext cx="15700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Encoder Reader</a:t>
            </a:r>
            <a:endParaRPr lang="zh-CN" alt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79584" y="3410421"/>
            <a:ext cx="14333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Reparameter</a:t>
            </a:r>
            <a:endParaRPr lang="zh-CN" alt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815052" y="2384639"/>
            <a:ext cx="9645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sz="1600" dirty="0">
                <a:solidFill>
                  <a:srgbClr val="002060"/>
                </a:solidFill>
              </a:rPr>
              <a:t>Encoder</a:t>
            </a:r>
            <a:endParaRPr lang="zh-CN" altLang="en-US" sz="1600" dirty="0">
              <a:solidFill>
                <a:srgbClr val="00206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747667" y="3627203"/>
            <a:ext cx="1049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 smtClean="0"/>
              <a:t>Decoder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7168528" y="3749714"/>
            <a:ext cx="1495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Discriminator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5124416" y="2861131"/>
            <a:ext cx="7177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 smtClean="0"/>
              <a:t>Writer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3194115" y="6026424"/>
            <a:ext cx="1609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 smtClean="0"/>
              <a:t>Decoder Reader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6055107" y="2282985"/>
            <a:ext cx="2226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 smtClean="0"/>
              <a:t>Discriminator Reader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5398797" y="1286119"/>
            <a:ext cx="28831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基于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DA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机制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建立感知网络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398797" y="1610567"/>
            <a:ext cx="25460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LSTM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核心模型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977076" y="2878140"/>
            <a:ext cx="512252" cy="1152155"/>
          </a:xfrm>
          <a:prstGeom prst="rect">
            <a:avLst/>
          </a:prstGeom>
          <a:noFill/>
          <a:ln w="28575">
            <a:solidFill>
              <a:srgbClr val="0057A7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3928589" y="3965757"/>
            <a:ext cx="512252" cy="938204"/>
          </a:xfrm>
          <a:prstGeom prst="rect">
            <a:avLst/>
          </a:prstGeom>
          <a:noFill/>
          <a:ln w="28575">
            <a:solidFill>
              <a:srgbClr val="0057A7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7483770" y="4088268"/>
            <a:ext cx="512252" cy="938204"/>
          </a:xfrm>
          <a:prstGeom prst="rect">
            <a:avLst/>
          </a:prstGeom>
          <a:noFill/>
          <a:ln w="28575">
            <a:solidFill>
              <a:srgbClr val="0057A7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RAGAN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总体结构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516910" y="6094002"/>
            <a:ext cx="21469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60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 smtClean="0"/>
              <a:t>Discriminator Conditional Reader</a:t>
            </a:r>
            <a:endParaRPr lang="zh-CN" altLang="en-US" dirty="0"/>
          </a:p>
        </p:txBody>
      </p:sp>
      <p:sp>
        <p:nvSpPr>
          <p:cNvPr id="26" name="椭圆 25"/>
          <p:cNvSpPr/>
          <p:nvPr/>
        </p:nvSpPr>
        <p:spPr>
          <a:xfrm>
            <a:off x="2867812" y="3947520"/>
            <a:ext cx="653312" cy="476847"/>
          </a:xfrm>
          <a:prstGeom prst="ellipse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5398797" y="1926050"/>
            <a:ext cx="254605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训练流程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5122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1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7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1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/>
      <p:bldP spid="10" grpId="0"/>
      <p:bldP spid="11" grpId="0"/>
      <p:bldP spid="12" grpId="0"/>
      <p:bldP spid="13" grpId="0"/>
      <p:bldP spid="14" grpId="0"/>
      <p:bldP spid="15" grpId="0"/>
      <p:bldP spid="17" grpId="0"/>
      <p:bldP spid="18" grpId="0"/>
      <p:bldP spid="20" grpId="0" animBg="1"/>
      <p:bldP spid="21" grpId="0" animBg="1"/>
      <p:bldP spid="22" grpId="0" animBg="1"/>
      <p:bldP spid="25" grpId="0"/>
      <p:bldP spid="2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RAGAN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算法流程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9071739"/>
              </p:ext>
            </p:extLst>
          </p:nvPr>
        </p:nvGraphicFramePr>
        <p:xfrm>
          <a:off x="151681" y="1775346"/>
          <a:ext cx="5099620" cy="48328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48" name="Visio" r:id="rId3" imgW="4733810" imgH="4486320" progId="Visio.Drawing.15">
                  <p:embed/>
                </p:oleObj>
              </mc:Choice>
              <mc:Fallback>
                <p:oleObj name="Visio" r:id="rId3" imgW="4733810" imgH="448632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1681" y="1775346"/>
                        <a:ext cx="5099620" cy="48328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33" name="矩形 32"/>
              <p:cNvSpPr/>
              <p:nvPr/>
            </p:nvSpPr>
            <p:spPr>
              <a:xfrm>
                <a:off x="5417651" y="1696211"/>
                <a:ext cx="3655170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71450" indent="-171450" defTabSz="684213">
                  <a:spcBef>
                    <a:spcPts val="60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p"/>
                  <a:defRPr/>
                </a:pPr>
                <a:r>
                  <a:rPr lang="zh-CN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在推理步长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i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华文楷体" panose="02010600040101010101" pitchFamily="2" charset="-122"/>
                      </a:rPr>
                      <m:t>t</m:t>
                    </m:r>
                    <m:r>
                      <a:rPr lang="en-US" altLang="zh-CN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华文楷体" panose="02010600040101010101" pitchFamily="2" charset="-122"/>
                      </a:rPr>
                      <m:t>=</m:t>
                    </m:r>
                    <m:r>
                      <a:rPr lang="en-US" altLang="zh-CN" i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华文楷体" panose="02010600040101010101" pitchFamily="2" charset="-122"/>
                      </a:rPr>
                      <m:t>1</m:t>
                    </m:r>
                    <m:r>
                      <a:rPr lang="en-US" altLang="zh-CN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华文楷体" panose="02010600040101010101" pitchFamily="2" charset="-122"/>
                      </a:rPr>
                      <m:t>,</m:t>
                    </m:r>
                    <m:r>
                      <a:rPr lang="en-US" altLang="zh-CN" i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华文楷体" panose="02010600040101010101" pitchFamily="2" charset="-122"/>
                      </a:rPr>
                      <m:t>2</m:t>
                    </m:r>
                    <m:r>
                      <a:rPr lang="en-US" altLang="zh-CN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华文楷体" panose="02010600040101010101" pitchFamily="2" charset="-122"/>
                      </a:rPr>
                      <m:t>,…,</m:t>
                    </m:r>
                    <m:r>
                      <a:rPr lang="en-US" altLang="zh-CN" i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华文楷体" panose="02010600040101010101" pitchFamily="2" charset="-122"/>
                      </a:rPr>
                      <m:t>𝑇</m:t>
                    </m:r>
                  </m:oMath>
                </a14:m>
                <a:r>
                  <a:rPr lang="zh-CN" altLang="en-US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有：</a:t>
                </a:r>
                <a:endParaRPr lang="zh-CN" altLang="en-U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</p:txBody>
          </p:sp>
        </mc:Choice>
        <mc:Fallback xmlns="">
          <p:sp>
            <p:nvSpPr>
              <p:cNvPr id="33" name="矩形 3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7651" y="1696211"/>
                <a:ext cx="3655170" cy="369332"/>
              </a:xfrm>
              <a:prstGeom prst="rect">
                <a:avLst/>
              </a:prstGeom>
              <a:blipFill rotWithShape="0">
                <a:blip r:embed="rId6"/>
                <a:stretch>
                  <a:fillRect l="-1169" t="-6557" b="-262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椭圆 36"/>
          <p:cNvSpPr/>
          <p:nvPr/>
        </p:nvSpPr>
        <p:spPr>
          <a:xfrm>
            <a:off x="2945245" y="5047292"/>
            <a:ext cx="714540" cy="1025704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44" name="对象 4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8140882"/>
              </p:ext>
            </p:extLst>
          </p:nvPr>
        </p:nvGraphicFramePr>
        <p:xfrm>
          <a:off x="5689844" y="2318134"/>
          <a:ext cx="3238500" cy="273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49" name="Equation" r:id="rId7" imgW="3238200" imgH="2730240" progId="Equation.DSMT4">
                  <p:embed/>
                </p:oleObj>
              </mc:Choice>
              <mc:Fallback>
                <p:oleObj name="Equation" r:id="rId7" imgW="3238200" imgH="2730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89844" y="2318134"/>
                        <a:ext cx="3238500" cy="273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45" name="矩形 44"/>
              <p:cNvSpPr/>
              <p:nvPr/>
            </p:nvSpPr>
            <p:spPr>
              <a:xfrm>
                <a:off x="5402566" y="5267756"/>
                <a:ext cx="3603416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71450" indent="-171450" defTabSz="684213">
                  <a:spcBef>
                    <a:spcPts val="600"/>
                  </a:spcBef>
                  <a:buClr>
                    <a:srgbClr val="C00000"/>
                  </a:buClr>
                  <a:buFont typeface="Wingdings" panose="05000000000000000000" pitchFamily="2" charset="2"/>
                  <a:buChar char="p"/>
                  <a:defRPr/>
                </a:pPr>
                <a:r>
                  <a:rPr lang="zh-CN" altLang="en-US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在步长为</a:t>
                </a:r>
                <a14:m>
                  <m:oMath xmlns:m="http://schemas.openxmlformats.org/officeDocument/2006/math">
                    <m:r>
                      <a:rPr lang="en-US" altLang="zh-CN" i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mbria Math" panose="02040503050406030204" pitchFamily="18" charset="0"/>
                        <a:ea typeface="华文楷体" panose="02010600040101010101" pitchFamily="2" charset="-122"/>
                      </a:rPr>
                      <m:t>𝑇</m:t>
                    </m:r>
                  </m:oMath>
                </a14:m>
                <a:r>
                  <a:rPr lang="zh-CN" altLang="en-US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时，输出：</a:t>
                </a:r>
                <a:endParaRPr lang="zh-CN" altLang="en-US" sz="16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endParaRPr>
              </a:p>
            </p:txBody>
          </p:sp>
        </mc:Choice>
        <mc:Fallback xmlns="">
          <p:sp>
            <p:nvSpPr>
              <p:cNvPr id="45" name="矩形 4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2566" y="5267756"/>
                <a:ext cx="3603416" cy="369332"/>
              </a:xfrm>
              <a:prstGeom prst="rect">
                <a:avLst/>
              </a:prstGeom>
              <a:blipFill rotWithShape="0">
                <a:blip r:embed="rId9"/>
                <a:stretch>
                  <a:fillRect l="-1015" t="-6557" b="-262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6" name="对象 4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8168462"/>
              </p:ext>
            </p:extLst>
          </p:nvPr>
        </p:nvGraphicFramePr>
        <p:xfrm>
          <a:off x="5784736" y="5969532"/>
          <a:ext cx="1460500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50" name="Equation" r:id="rId10" imgW="1460160" imgH="342720" progId="Equation.DSMT4">
                  <p:embed/>
                </p:oleObj>
              </mc:Choice>
              <mc:Fallback>
                <p:oleObj name="Equation" r:id="rId10" imgW="1460160" imgH="3427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784736" y="5969532"/>
                        <a:ext cx="1460500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7" name="矩形 46"/>
          <p:cNvSpPr/>
          <p:nvPr/>
        </p:nvSpPr>
        <p:spPr>
          <a:xfrm>
            <a:off x="5564038" y="2218748"/>
            <a:ext cx="3390190" cy="2932981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5564039" y="5912914"/>
            <a:ext cx="3390190" cy="48662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0" name="直接箭头连接符 49"/>
          <p:cNvCxnSpPr>
            <a:stCxn id="65" idx="3"/>
            <a:endCxn id="37" idx="7"/>
          </p:cNvCxnSpPr>
          <p:nvPr/>
        </p:nvCxnSpPr>
        <p:spPr>
          <a:xfrm flipH="1">
            <a:off x="3555143" y="1567257"/>
            <a:ext cx="603572" cy="36302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RAE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阶段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3452460" y="1030283"/>
            <a:ext cx="16802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基于异源指导</a:t>
            </a:r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注意力扫视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69" name="椭圆 68"/>
          <p:cNvSpPr/>
          <p:nvPr/>
        </p:nvSpPr>
        <p:spPr>
          <a:xfrm>
            <a:off x="7430981" y="2656936"/>
            <a:ext cx="714540" cy="508958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0" name="直接箭头连接符 69"/>
          <p:cNvCxnSpPr>
            <a:stCxn id="65" idx="3"/>
            <a:endCxn id="69" idx="1"/>
          </p:cNvCxnSpPr>
          <p:nvPr/>
        </p:nvCxnSpPr>
        <p:spPr>
          <a:xfrm>
            <a:off x="4158715" y="1567257"/>
            <a:ext cx="3376908" cy="116421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359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67" grpId="0"/>
      <p:bldP spid="6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RAGAN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算法流程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递归生成对抗网络阶段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6597777"/>
              </p:ext>
            </p:extLst>
          </p:nvPr>
        </p:nvGraphicFramePr>
        <p:xfrm>
          <a:off x="74044" y="1771685"/>
          <a:ext cx="5447563" cy="48620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59" name="Visio" r:id="rId3" imgW="4962612" imgH="4429080" progId="Visio.Drawing.15">
                  <p:embed/>
                </p:oleObj>
              </mc:Choice>
              <mc:Fallback>
                <p:oleObj name="Visio" r:id="rId3" imgW="4962612" imgH="442908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044" y="1771685"/>
                        <a:ext cx="5447563" cy="48620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5365895" y="1696211"/>
            <a:ext cx="36551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生成决策模型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G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564038" y="2106607"/>
            <a:ext cx="3390190" cy="1801161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9258006"/>
              </p:ext>
            </p:extLst>
          </p:nvPr>
        </p:nvGraphicFramePr>
        <p:xfrm>
          <a:off x="5708650" y="2230438"/>
          <a:ext cx="3073400" cy="153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60" name="Equation" r:id="rId5" imgW="3073320" imgH="1536480" progId="Equation.DSMT4">
                  <p:embed/>
                </p:oleObj>
              </mc:Choice>
              <mc:Fallback>
                <p:oleObj name="Equation" r:id="rId5" imgW="3073320" imgH="15364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08650" y="2230438"/>
                        <a:ext cx="3073400" cy="153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/>
          <p:cNvSpPr/>
          <p:nvPr/>
        </p:nvSpPr>
        <p:spPr>
          <a:xfrm>
            <a:off x="5365895" y="3987039"/>
            <a:ext cx="36551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判别模型</a:t>
            </a:r>
            <a:r>
              <a:rPr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</a:t>
            </a:r>
            <a:r>
              <a:rPr lang="zh-CN" altLang="en-US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  <a:endParaRPr lang="zh-CN" altLang="en-US" b="1" dirty="0">
              <a:solidFill>
                <a:schemeClr val="tx1">
                  <a:lumMod val="95000"/>
                  <a:lumOff val="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602119" y="4435643"/>
            <a:ext cx="3390190" cy="206781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1656088"/>
              </p:ext>
            </p:extLst>
          </p:nvPr>
        </p:nvGraphicFramePr>
        <p:xfrm>
          <a:off x="5639883" y="4486631"/>
          <a:ext cx="3238500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61" name="Equation" r:id="rId7" imgW="3238200" imgH="1930320" progId="Equation.DSMT4">
                  <p:embed/>
                </p:oleObj>
              </mc:Choice>
              <mc:Fallback>
                <p:oleObj name="Equation" r:id="rId7" imgW="3238200" imgH="19303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639883" y="4486631"/>
                        <a:ext cx="3238500" cy="193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椭圆 19"/>
          <p:cNvSpPr/>
          <p:nvPr/>
        </p:nvSpPr>
        <p:spPr>
          <a:xfrm>
            <a:off x="3280856" y="2450741"/>
            <a:ext cx="714540" cy="35807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/>
          <p:cNvCxnSpPr/>
          <p:nvPr/>
        </p:nvCxnSpPr>
        <p:spPr>
          <a:xfrm flipH="1">
            <a:off x="3995396" y="1552638"/>
            <a:ext cx="1209519" cy="98352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2999070" y="5235863"/>
            <a:ext cx="563571" cy="35807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4369129" y="997101"/>
            <a:ext cx="17363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基于自中间状态指导注意力扫视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6026277" y="4757807"/>
            <a:ext cx="714540" cy="930827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箭头连接符 31"/>
          <p:cNvCxnSpPr/>
          <p:nvPr/>
        </p:nvCxnSpPr>
        <p:spPr>
          <a:xfrm flipH="1">
            <a:off x="3407434" y="1552638"/>
            <a:ext cx="1797481" cy="36832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椭圆 32"/>
          <p:cNvSpPr/>
          <p:nvPr/>
        </p:nvSpPr>
        <p:spPr>
          <a:xfrm>
            <a:off x="6159260" y="2629777"/>
            <a:ext cx="780684" cy="369011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35" name="直接箭头连接符 34"/>
          <p:cNvCxnSpPr/>
          <p:nvPr/>
        </p:nvCxnSpPr>
        <p:spPr>
          <a:xfrm>
            <a:off x="5204915" y="1552638"/>
            <a:ext cx="1178632" cy="10771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endCxn id="30" idx="1"/>
          </p:cNvCxnSpPr>
          <p:nvPr/>
        </p:nvCxnSpPr>
        <p:spPr>
          <a:xfrm>
            <a:off x="5204915" y="1567257"/>
            <a:ext cx="926004" cy="332686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7004998" y="1089422"/>
            <a:ext cx="18733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递归方式构造</a:t>
            </a:r>
            <a:r>
              <a:rPr lang="en-US" altLang="zh-CN" sz="1600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GAN</a:t>
            </a:r>
            <a:endParaRPr lang="zh-CN" altLang="en-US" sz="1600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330493" y="3025912"/>
            <a:ext cx="1129691" cy="437829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6373970" y="5610349"/>
            <a:ext cx="1129691" cy="437829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42" name="直接箭头连接符 41"/>
          <p:cNvCxnSpPr>
            <a:stCxn id="38" idx="2"/>
          </p:cNvCxnSpPr>
          <p:nvPr/>
        </p:nvCxnSpPr>
        <p:spPr>
          <a:xfrm flipH="1">
            <a:off x="7193480" y="1427976"/>
            <a:ext cx="748211" cy="157064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>
            <a:stCxn id="38" idx="2"/>
          </p:cNvCxnSpPr>
          <p:nvPr/>
        </p:nvCxnSpPr>
        <p:spPr>
          <a:xfrm flipH="1">
            <a:off x="7187508" y="1427976"/>
            <a:ext cx="754183" cy="41659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09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9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2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4" grpId="0" animBg="1"/>
      <p:bldP spid="27" grpId="0"/>
      <p:bldP spid="30" grpId="0" animBg="1"/>
      <p:bldP spid="33" grpId="0" animBg="1"/>
      <p:bldP spid="38" grpId="0"/>
      <p:bldP spid="39" grpId="0" animBg="1"/>
      <p:bldP spid="40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RAGAN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训练准则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4283078"/>
              </p:ext>
            </p:extLst>
          </p:nvPr>
        </p:nvGraphicFramePr>
        <p:xfrm>
          <a:off x="888281" y="1945195"/>
          <a:ext cx="72136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94" name="Equation" r:id="rId3" imgW="7213320" imgH="749160" progId="Equation.DSMT4">
                  <p:embed/>
                </p:oleObj>
              </mc:Choice>
              <mc:Fallback>
                <p:oleObj name="Equation" r:id="rId3" imgW="7213320" imgH="7491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8281" y="1945195"/>
                        <a:ext cx="721360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0255544"/>
              </p:ext>
            </p:extLst>
          </p:nvPr>
        </p:nvGraphicFramePr>
        <p:xfrm>
          <a:off x="91835" y="3567856"/>
          <a:ext cx="9052165" cy="2591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95" name="Visio" r:id="rId5" imgW="7286566" imgH="2086020" progId="Visio.Drawing.15">
                  <p:embed/>
                </p:oleObj>
              </mc:Choice>
              <mc:Fallback>
                <p:oleObj name="Visio" r:id="rId5" imgW="7286566" imgH="208602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835" y="3567856"/>
                        <a:ext cx="9052165" cy="25914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7764383"/>
              </p:ext>
            </p:extLst>
          </p:nvPr>
        </p:nvGraphicFramePr>
        <p:xfrm>
          <a:off x="184640" y="2927694"/>
          <a:ext cx="89154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96" name="Equation" r:id="rId7" imgW="8915400" imgH="431640" progId="Equation.DSMT4">
                  <p:embed/>
                </p:oleObj>
              </mc:Choice>
              <mc:Fallback>
                <p:oleObj name="Equation" r:id="rId7" imgW="89154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84640" y="2927694"/>
                        <a:ext cx="89154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椭圆 8"/>
          <p:cNvSpPr/>
          <p:nvPr/>
        </p:nvSpPr>
        <p:spPr>
          <a:xfrm>
            <a:off x="1652954" y="3727780"/>
            <a:ext cx="422032" cy="157398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2074986" y="2557220"/>
            <a:ext cx="976606" cy="139973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椭圆 11"/>
          <p:cNvSpPr/>
          <p:nvPr/>
        </p:nvSpPr>
        <p:spPr>
          <a:xfrm>
            <a:off x="2508792" y="2028486"/>
            <a:ext cx="1236731" cy="528733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7591909" y="2879227"/>
            <a:ext cx="1236731" cy="528733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6488723" y="3956950"/>
            <a:ext cx="422032" cy="7293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/>
          <p:nvPr/>
        </p:nvCxnSpPr>
        <p:spPr>
          <a:xfrm flipH="1">
            <a:off x="6910755" y="3386322"/>
            <a:ext cx="1116622" cy="86036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3308157" y="1232935"/>
            <a:ext cx="17011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潜变量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空间理论</a:t>
            </a:r>
            <a:r>
              <a:rPr lang="en-US" altLang="zh-CN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KL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值计算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7" name="直接箭头连接符 16"/>
          <p:cNvCxnSpPr>
            <a:stCxn id="13" idx="2"/>
          </p:cNvCxnSpPr>
          <p:nvPr/>
        </p:nvCxnSpPr>
        <p:spPr>
          <a:xfrm flipH="1">
            <a:off x="3990886" y="1879266"/>
            <a:ext cx="167829" cy="27021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5605503" y="1360784"/>
            <a:ext cx="1350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决策空间对抗损失函数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9" name="直接箭头连接符 18"/>
          <p:cNvCxnSpPr>
            <a:stCxn id="18" idx="2"/>
          </p:cNvCxnSpPr>
          <p:nvPr/>
        </p:nvCxnSpPr>
        <p:spPr>
          <a:xfrm>
            <a:off x="6280621" y="2007115"/>
            <a:ext cx="376553" cy="88065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9880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4" grpId="0" animBg="1"/>
      <p:bldP spid="15" grpId="0" animBg="1"/>
      <p:bldP spid="13" grpId="0"/>
      <p:bldP spid="1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5475147"/>
              </p:ext>
            </p:extLst>
          </p:nvPr>
        </p:nvGraphicFramePr>
        <p:xfrm>
          <a:off x="8791" y="3959044"/>
          <a:ext cx="9101225" cy="20197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19" name="Visio" r:id="rId3" imgW="6953222" imgH="1543050" progId="Visio.Drawing.15">
                  <p:embed/>
                </p:oleObj>
              </mc:Choice>
              <mc:Fallback>
                <p:oleObj name="Visio" r:id="rId3" imgW="6953222" imgH="15430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91" y="3959044"/>
                        <a:ext cx="9101225" cy="20197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RAGAN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训练准则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6215742"/>
              </p:ext>
            </p:extLst>
          </p:nvPr>
        </p:nvGraphicFramePr>
        <p:xfrm>
          <a:off x="2643038" y="2533608"/>
          <a:ext cx="4127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20" name="Equation" r:id="rId5" imgW="4127400" imgH="431640" progId="Equation.DSMT4">
                  <p:embed/>
                </p:oleObj>
              </mc:Choice>
              <mc:Fallback>
                <p:oleObj name="Equation" r:id="rId5" imgW="41274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43038" y="2533608"/>
                        <a:ext cx="4127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8929205"/>
              </p:ext>
            </p:extLst>
          </p:nvPr>
        </p:nvGraphicFramePr>
        <p:xfrm>
          <a:off x="2249338" y="3242274"/>
          <a:ext cx="4914900" cy="45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21" name="Equation" r:id="rId7" imgW="4914720" imgH="457200" progId="Equation.DSMT4">
                  <p:embed/>
                </p:oleObj>
              </mc:Choice>
              <mc:Fallback>
                <p:oleObj name="Equation" r:id="rId7" imgW="491472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249338" y="3242274"/>
                        <a:ext cx="4914900" cy="45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8938775"/>
              </p:ext>
            </p:extLst>
          </p:nvPr>
        </p:nvGraphicFramePr>
        <p:xfrm>
          <a:off x="1397122" y="1953242"/>
          <a:ext cx="61595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22" name="Equation" r:id="rId9" imgW="6159240" imgH="406080" progId="Equation.DSMT4">
                  <p:embed/>
                </p:oleObj>
              </mc:Choice>
              <mc:Fallback>
                <p:oleObj name="Equation" r:id="rId9" imgW="6159240" imgH="406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397122" y="1953242"/>
                        <a:ext cx="61595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椭圆 12"/>
          <p:cNvSpPr/>
          <p:nvPr/>
        </p:nvSpPr>
        <p:spPr>
          <a:xfrm>
            <a:off x="3596054" y="4633983"/>
            <a:ext cx="422032" cy="27105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>
            <a:stCxn id="15" idx="3"/>
            <a:endCxn id="13" idx="7"/>
          </p:cNvCxnSpPr>
          <p:nvPr/>
        </p:nvCxnSpPr>
        <p:spPr>
          <a:xfrm flipH="1">
            <a:off x="3956281" y="2343377"/>
            <a:ext cx="2384094" cy="233030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6159260" y="1892075"/>
            <a:ext cx="1236731" cy="528733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5590995" y="3229935"/>
            <a:ext cx="1478020" cy="528733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8324260" y="4756638"/>
            <a:ext cx="785756" cy="404447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箭头连接符 23"/>
          <p:cNvCxnSpPr>
            <a:endCxn id="23" idx="1"/>
          </p:cNvCxnSpPr>
          <p:nvPr/>
        </p:nvCxnSpPr>
        <p:spPr>
          <a:xfrm>
            <a:off x="6340375" y="3763108"/>
            <a:ext cx="2098956" cy="105276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257706" y="1423996"/>
            <a:ext cx="2467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决策空间的</a:t>
            </a:r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多步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重构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7" name="直接箭头连接符 16"/>
          <p:cNvCxnSpPr>
            <a:stCxn id="16" idx="2"/>
          </p:cNvCxnSpPr>
          <p:nvPr/>
        </p:nvCxnSpPr>
        <p:spPr>
          <a:xfrm flipH="1">
            <a:off x="3852496" y="1793328"/>
            <a:ext cx="639198" cy="23011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615297" y="2764487"/>
            <a:ext cx="1588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调整量惩罚项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9" name="直接箭头连接符 18"/>
          <p:cNvCxnSpPr>
            <a:stCxn id="18" idx="3"/>
          </p:cNvCxnSpPr>
          <p:nvPr/>
        </p:nvCxnSpPr>
        <p:spPr>
          <a:xfrm flipV="1">
            <a:off x="2203717" y="2823061"/>
            <a:ext cx="360213" cy="12609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6849646" y="2798038"/>
            <a:ext cx="1870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与环境间的交互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5" name="直接箭头连接符 24"/>
          <p:cNvCxnSpPr>
            <a:stCxn id="21" idx="2"/>
          </p:cNvCxnSpPr>
          <p:nvPr/>
        </p:nvCxnSpPr>
        <p:spPr>
          <a:xfrm flipH="1">
            <a:off x="7193563" y="3167370"/>
            <a:ext cx="591242" cy="37723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5206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22" grpId="0" animBg="1"/>
      <p:bldP spid="23" grpId="0" animBg="1"/>
      <p:bldP spid="16" grpId="0"/>
      <p:bldP spid="18" grpId="0"/>
      <p:bldP spid="2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9894931"/>
              </p:ext>
            </p:extLst>
          </p:nvPr>
        </p:nvGraphicFramePr>
        <p:xfrm>
          <a:off x="1910992" y="2713728"/>
          <a:ext cx="5143500" cy="49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6" name="Equation" r:id="rId3" imgW="5143320" imgH="495000" progId="Equation.DSMT4">
                  <p:embed/>
                </p:oleObj>
              </mc:Choice>
              <mc:Fallback>
                <p:oleObj name="Equation" r:id="rId3" imgW="5143320" imgH="495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10992" y="2713728"/>
                        <a:ext cx="5143500" cy="49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109831"/>
              </p:ext>
            </p:extLst>
          </p:nvPr>
        </p:nvGraphicFramePr>
        <p:xfrm>
          <a:off x="2386643" y="3454842"/>
          <a:ext cx="4064000" cy="50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7" name="Equation" r:id="rId5" imgW="4063680" imgH="507960" progId="Equation.DSMT4">
                  <p:embed/>
                </p:oleObj>
              </mc:Choice>
              <mc:Fallback>
                <p:oleObj name="Equation" r:id="rId5" imgW="4063680" imgH="507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86643" y="3454842"/>
                        <a:ext cx="4064000" cy="50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RAGAN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训练准则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RAGAN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的总的损失函数：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249212" y="2727676"/>
            <a:ext cx="461881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908114" y="1888407"/>
            <a:ext cx="1305535" cy="434079"/>
            <a:chOff x="2108200" y="3009900"/>
            <a:chExt cx="2114550" cy="1237298"/>
          </a:xfrm>
        </p:grpSpPr>
        <p:sp>
          <p:nvSpPr>
            <p:cNvPr id="8" name="矩形 7"/>
            <p:cNvSpPr/>
            <p:nvPr/>
          </p:nvSpPr>
          <p:spPr>
            <a:xfrm>
              <a:off x="2108200" y="3009900"/>
              <a:ext cx="2101850" cy="1237298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108200" y="3086484"/>
              <a:ext cx="2114550" cy="9650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损失系数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10" name="直接箭头连接符 9"/>
          <p:cNvCxnSpPr>
            <a:endCxn id="6" idx="7"/>
          </p:cNvCxnSpPr>
          <p:nvPr/>
        </p:nvCxnSpPr>
        <p:spPr>
          <a:xfrm flipH="1">
            <a:off x="3643452" y="2322486"/>
            <a:ext cx="911295" cy="459265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2405558" y="2727676"/>
            <a:ext cx="461881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105333" y="2743188"/>
            <a:ext cx="461881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212612" y="2760136"/>
            <a:ext cx="461881" cy="369250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15" name="直接箭头连接符 14"/>
          <p:cNvCxnSpPr>
            <a:stCxn id="8" idx="2"/>
            <a:endCxn id="11" idx="7"/>
          </p:cNvCxnSpPr>
          <p:nvPr/>
        </p:nvCxnSpPr>
        <p:spPr>
          <a:xfrm flipH="1">
            <a:off x="2799798" y="2322486"/>
            <a:ext cx="1757163" cy="459265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endCxn id="12" idx="0"/>
          </p:cNvCxnSpPr>
          <p:nvPr/>
        </p:nvCxnSpPr>
        <p:spPr>
          <a:xfrm flipH="1">
            <a:off x="4336274" y="2322486"/>
            <a:ext cx="216681" cy="420702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endCxn id="13" idx="0"/>
          </p:cNvCxnSpPr>
          <p:nvPr/>
        </p:nvCxnSpPr>
        <p:spPr>
          <a:xfrm>
            <a:off x="4560882" y="2342084"/>
            <a:ext cx="882671" cy="418052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9394865"/>
              </p:ext>
            </p:extLst>
          </p:nvPr>
        </p:nvGraphicFramePr>
        <p:xfrm>
          <a:off x="1038230" y="4398437"/>
          <a:ext cx="7976374" cy="19670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8" name="Visio" r:id="rId7" imgW="3514700" imgH="866700" progId="Visio.Drawing.15">
                  <p:embed/>
                </p:oleObj>
              </mc:Choice>
              <mc:Fallback>
                <p:oleObj name="Visio" r:id="rId7" imgW="3514700" imgH="86670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038230" y="4398437"/>
                        <a:ext cx="7976374" cy="19670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6" name="直接箭头连接符 15"/>
          <p:cNvCxnSpPr/>
          <p:nvPr/>
        </p:nvCxnSpPr>
        <p:spPr>
          <a:xfrm>
            <a:off x="1999715" y="4170348"/>
            <a:ext cx="0" cy="253727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>
            <a:off x="4435267" y="4197609"/>
            <a:ext cx="0" cy="247828"/>
          </a:xfrm>
          <a:prstGeom prst="straightConnector1">
            <a:avLst/>
          </a:prstGeom>
          <a:ln w="28575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602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267532"/>
              </p:ext>
            </p:extLst>
          </p:nvPr>
        </p:nvGraphicFramePr>
        <p:xfrm>
          <a:off x="344682" y="1068581"/>
          <a:ext cx="8448675" cy="2495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Visio" r:id="rId3" imgW="8448678" imgH="2495610" progId="Visio.Drawing.15">
                  <p:embed/>
                </p:oleObj>
              </mc:Choice>
              <mc:Fallback>
                <p:oleObj name="Visio" r:id="rId3" imgW="8448678" imgH="249561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4682" y="1068581"/>
                        <a:ext cx="8448675" cy="2495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/>
          <p:cNvSpPr/>
          <p:nvPr/>
        </p:nvSpPr>
        <p:spPr>
          <a:xfrm>
            <a:off x="539683" y="3854485"/>
            <a:ext cx="3330575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 b="1" dirty="0" smtClean="0">
                <a:solidFill>
                  <a:srgbClr val="BF1313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复杂工业过程的显著特点</a:t>
            </a:r>
            <a:endParaRPr lang="zh-CN" altLang="en-US" sz="1600" b="1" dirty="0">
              <a:solidFill>
                <a:srgbClr val="BF1313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78111" y="4193039"/>
            <a:ext cx="3479814" cy="20576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684213" eaLnBrk="1" fontAlgn="auto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运行指标间动态特性往往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具有强非线性、多变量耦合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性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defTabSz="684213" eaLnBrk="1" fontAlgn="auto" hangingPunct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运行指标间与综合生产指标之间机理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不清、难以精确建模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干扰具有动态不确定性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66249" y="4605953"/>
            <a:ext cx="3855050" cy="648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500"/>
              </a:spcBef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RTO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MPC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、</a:t>
            </a: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D-RTO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等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spcBef>
                <a:spcPts val="500"/>
              </a:spcBef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单元子过程的局部优化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509062" y="3854485"/>
            <a:ext cx="351891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buClr>
                <a:srgbClr val="8E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1600" b="1" dirty="0">
                <a:solidFill>
                  <a:srgbClr val="BF1313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 </a:t>
            </a:r>
            <a:r>
              <a:rPr lang="zh-CN" altLang="en-US" sz="1600" b="1" dirty="0" smtClean="0">
                <a:solidFill>
                  <a:srgbClr val="BF1313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复杂工业过程运行优化与控制现状</a:t>
            </a:r>
            <a:endParaRPr lang="zh-CN" altLang="en-US" sz="1600" b="1" dirty="0">
              <a:solidFill>
                <a:srgbClr val="BF1313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674161" y="4147424"/>
            <a:ext cx="4288675" cy="4124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基于机理模型的运行控制与优化方法</a:t>
            </a:r>
            <a:endParaRPr lang="zh-CN" altLang="en-US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674161" y="5206373"/>
            <a:ext cx="4383566" cy="4124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30000"/>
              </a:lnSpc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基于数据与知识的运行控制与优化方法</a:t>
            </a:r>
          </a:p>
        </p:txBody>
      </p:sp>
      <p:sp>
        <p:nvSpPr>
          <p:cNvPr id="17" name="矩形 16"/>
          <p:cNvSpPr/>
          <p:nvPr/>
        </p:nvSpPr>
        <p:spPr>
          <a:xfrm>
            <a:off x="4866247" y="5618794"/>
            <a:ext cx="4096589" cy="648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500"/>
              </a:spcBef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模糊系统、专家系统、粗糙集等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spcBef>
                <a:spcPts val="500"/>
              </a:spcBef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全局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优化，但遭遇了“知识瓶颈”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乘号 17"/>
          <p:cNvSpPr/>
          <p:nvPr/>
        </p:nvSpPr>
        <p:spPr>
          <a:xfrm>
            <a:off x="7579401" y="4572704"/>
            <a:ext cx="529430" cy="560159"/>
          </a:xfrm>
          <a:prstGeom prst="mathMultiply">
            <a:avLst>
              <a:gd name="adj1" fmla="val 647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乘号 18"/>
          <p:cNvSpPr/>
          <p:nvPr/>
        </p:nvSpPr>
        <p:spPr>
          <a:xfrm>
            <a:off x="8223156" y="5625499"/>
            <a:ext cx="529430" cy="560159"/>
          </a:xfrm>
          <a:prstGeom prst="mathMultiply">
            <a:avLst>
              <a:gd name="adj1" fmla="val 647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3054386" y="5661772"/>
            <a:ext cx="3381818" cy="694490"/>
            <a:chOff x="2108200" y="2342625"/>
            <a:chExt cx="2134702" cy="1397527"/>
          </a:xfrm>
        </p:grpSpPr>
        <p:sp>
          <p:nvSpPr>
            <p:cNvPr id="21" name="矩形 20"/>
            <p:cNvSpPr/>
            <p:nvPr/>
          </p:nvSpPr>
          <p:spPr>
            <a:xfrm>
              <a:off x="2108200" y="2342625"/>
              <a:ext cx="2101850" cy="1397527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2128352" y="2400280"/>
              <a:ext cx="2114550" cy="11767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研究基于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GAN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的全局优化与动态调整以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打破知识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瓶颈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1853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09" y="1961859"/>
            <a:ext cx="8766235" cy="4383088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结果分析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与现有决策系统相比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5" name="直接箭头连接符 4"/>
          <p:cNvCxnSpPr>
            <a:stCxn id="8" idx="3"/>
          </p:cNvCxnSpPr>
          <p:nvPr/>
        </p:nvCxnSpPr>
        <p:spPr>
          <a:xfrm>
            <a:off x="4499370" y="4279068"/>
            <a:ext cx="460819" cy="12080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>
            <a:stCxn id="8" idx="3"/>
          </p:cNvCxnSpPr>
          <p:nvPr/>
        </p:nvCxnSpPr>
        <p:spPr>
          <a:xfrm>
            <a:off x="4499370" y="4279068"/>
            <a:ext cx="2453521" cy="94679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/>
        </p:nvGrpSpPr>
        <p:grpSpPr>
          <a:xfrm>
            <a:off x="1642629" y="3787003"/>
            <a:ext cx="2874002" cy="984130"/>
            <a:chOff x="2108200" y="3009900"/>
            <a:chExt cx="2114550" cy="984130"/>
          </a:xfrm>
        </p:grpSpPr>
        <p:sp>
          <p:nvSpPr>
            <p:cNvPr id="8" name="矩形 7"/>
            <p:cNvSpPr/>
            <p:nvPr/>
          </p:nvSpPr>
          <p:spPr>
            <a:xfrm>
              <a:off x="2108200" y="3009900"/>
              <a:ext cx="2101850" cy="984130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108200" y="3086484"/>
              <a:ext cx="21145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所提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RAGAN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优于现有系统，能够有效抑制动态不确定性带给工业生产的影响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10" name="直接箭头连接符 9"/>
          <p:cNvCxnSpPr>
            <a:stCxn id="13" idx="2"/>
          </p:cNvCxnSpPr>
          <p:nvPr/>
        </p:nvCxnSpPr>
        <p:spPr>
          <a:xfrm flipH="1">
            <a:off x="2898475" y="2047597"/>
            <a:ext cx="3297752" cy="49719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13" idx="2"/>
          </p:cNvCxnSpPr>
          <p:nvPr/>
        </p:nvCxnSpPr>
        <p:spPr>
          <a:xfrm>
            <a:off x="6196227" y="2047597"/>
            <a:ext cx="653147" cy="16316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5175849" y="1343394"/>
            <a:ext cx="2053087" cy="704203"/>
            <a:chOff x="2108200" y="3009900"/>
            <a:chExt cx="2114550" cy="704203"/>
          </a:xfrm>
        </p:grpSpPr>
        <p:sp>
          <p:nvSpPr>
            <p:cNvPr id="13" name="矩形 12"/>
            <p:cNvSpPr/>
            <p:nvPr/>
          </p:nvSpPr>
          <p:spPr>
            <a:xfrm>
              <a:off x="2108200" y="3009900"/>
              <a:ext cx="2101850" cy="704203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108200" y="3086484"/>
              <a:ext cx="2114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基于</a:t>
              </a:r>
              <a:r>
                <a:rPr lang="en-US" altLang="zh-CN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DA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机制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选择性调整运行指标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0079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结果分析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733663"/>
              </p:ext>
            </p:extLst>
          </p:nvPr>
        </p:nvGraphicFramePr>
        <p:xfrm>
          <a:off x="1836650" y="1857133"/>
          <a:ext cx="5375033" cy="1467632"/>
        </p:xfrm>
        <a:graphic>
          <a:graphicData uri="http://schemas.openxmlformats.org/drawingml/2006/table">
            <a:tbl>
              <a:tblPr/>
              <a:tblGrid>
                <a:gridCol w="1196870"/>
                <a:gridCol w="1392721"/>
                <a:gridCol w="1392721"/>
                <a:gridCol w="1392721"/>
              </a:tblGrid>
              <a:tr h="2058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Iteration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MIKDA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MAP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56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0.6932±0.0059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0.7434±0.0043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0.2587±0.0263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56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0.4767±0.0039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0.0622±0.0040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0.6531±0.0519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56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0.4035±0.0039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0.0428±0.0034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1.1877±0.0385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356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0.4836±0.0128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0.0482±0.0032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1.6854±0.0316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4465319" y="2114665"/>
            <a:ext cx="1321769" cy="89423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cxnSp>
        <p:nvCxnSpPr>
          <p:cNvPr id="7" name="直接箭头连接符 6"/>
          <p:cNvCxnSpPr>
            <a:stCxn id="9" idx="2"/>
          </p:cNvCxnSpPr>
          <p:nvPr/>
        </p:nvCxnSpPr>
        <p:spPr>
          <a:xfrm flipH="1">
            <a:off x="5787088" y="1680426"/>
            <a:ext cx="1980576" cy="94085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6589736" y="1091989"/>
            <a:ext cx="2355856" cy="588437"/>
            <a:chOff x="6459499" y="1309990"/>
            <a:chExt cx="1744222" cy="830997"/>
          </a:xfrm>
        </p:grpSpPr>
        <p:sp>
          <p:nvSpPr>
            <p:cNvPr id="9" name="矩形 8"/>
            <p:cNvSpPr/>
            <p:nvPr/>
          </p:nvSpPr>
          <p:spPr>
            <a:xfrm>
              <a:off x="6459499" y="1309990"/>
              <a:ext cx="1744222" cy="830997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526090" y="1309990"/>
              <a:ext cx="1677631" cy="8258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推理步长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对推理能力起促进作用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044741"/>
              </p:ext>
            </p:extLst>
          </p:nvPr>
        </p:nvGraphicFramePr>
        <p:xfrm>
          <a:off x="1527232" y="3772737"/>
          <a:ext cx="6547092" cy="1980528"/>
        </p:xfrm>
        <a:graphic>
          <a:graphicData uri="http://schemas.openxmlformats.org/drawingml/2006/table">
            <a:tbl>
              <a:tblPr/>
              <a:tblGrid>
                <a:gridCol w="647514"/>
                <a:gridCol w="647514"/>
                <a:gridCol w="647514"/>
                <a:gridCol w="1534850"/>
                <a:gridCol w="1534850"/>
                <a:gridCol w="1534850"/>
              </a:tblGrid>
              <a:tr h="202761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Gaussian filters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MIKDA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MAP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2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0.6161±0.0066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0.0409±0.0033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0.7699±0.0304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2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0.5516±0.0049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0.0384±0.0041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0.8955±0.0434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2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0.4299±0.0017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0.0417±0.0040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0.9802±0.0350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2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0.4333±0.0038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0.0345±0.0030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1.1118±0.0358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28"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0.5286±0.0019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0.0405±0.0035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0.8163±0.0274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4528"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No Attention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0.5216±0.0021</a:t>
                      </a:r>
                    </a:p>
                  </a:txBody>
                  <a:tcPr marL="0" marR="0" marT="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0.0347±0.0022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1.9838±0.0738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6" name="矩形 15"/>
          <p:cNvSpPr/>
          <p:nvPr/>
        </p:nvSpPr>
        <p:spPr>
          <a:xfrm>
            <a:off x="3502325" y="4876946"/>
            <a:ext cx="4571999" cy="30753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502325" y="5455466"/>
            <a:ext cx="4571999" cy="30753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26192" y="5455466"/>
            <a:ext cx="1528744" cy="875802"/>
            <a:chOff x="6459499" y="1309990"/>
            <a:chExt cx="1744222" cy="1774841"/>
          </a:xfrm>
        </p:grpSpPr>
        <p:sp>
          <p:nvSpPr>
            <p:cNvPr id="24" name="矩形 23"/>
            <p:cNvSpPr/>
            <p:nvPr/>
          </p:nvSpPr>
          <p:spPr>
            <a:xfrm>
              <a:off x="6459499" y="1309990"/>
              <a:ext cx="1744222" cy="1774841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6526089" y="1309990"/>
              <a:ext cx="1677632" cy="16840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注意力机制优于全部信息输入模型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26" name="直接箭头连接符 25"/>
          <p:cNvCxnSpPr>
            <a:stCxn id="24" idx="3"/>
            <a:endCxn id="22" idx="1"/>
          </p:cNvCxnSpPr>
          <p:nvPr/>
        </p:nvCxnSpPr>
        <p:spPr>
          <a:xfrm flipV="1">
            <a:off x="1854936" y="5609231"/>
            <a:ext cx="1647389" cy="28413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24" idx="3"/>
            <a:endCxn id="16" idx="1"/>
          </p:cNvCxnSpPr>
          <p:nvPr/>
        </p:nvCxnSpPr>
        <p:spPr>
          <a:xfrm flipV="1">
            <a:off x="1854936" y="5030711"/>
            <a:ext cx="1647389" cy="8626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068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22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1637569"/>
              </p:ext>
            </p:extLst>
          </p:nvPr>
        </p:nvGraphicFramePr>
        <p:xfrm>
          <a:off x="1642732" y="1541915"/>
          <a:ext cx="5672469" cy="3642564"/>
        </p:xfrm>
        <a:graphic>
          <a:graphicData uri="http://schemas.openxmlformats.org/drawingml/2006/table">
            <a:tbl>
              <a:tblPr/>
              <a:tblGrid>
                <a:gridCol w="1018498"/>
                <a:gridCol w="1032644"/>
                <a:gridCol w="1207109"/>
                <a:gridCol w="1207109"/>
                <a:gridCol w="1207109"/>
              </a:tblGrid>
              <a:tr h="22531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GAN TYPE\A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MIKDA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MAP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EC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rowSpan="10"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Recurrent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0.5325+0.0022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0.0394+0.0036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0.8577+0.0323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0.5578+0.0067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0.0358+0.0047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0.8375+0.0406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0.5011+0.0018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0.0426+0.0054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0.6353+0.0355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0.4831+0.0072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0.0361+0.0032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1.3588+0.0390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0.4807+0.0059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0.0433+0.0033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0.4807+0.0039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0.4188+0.0023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0.0299+0.0022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1.242+0.0500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20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0.4032+0.0071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0.0391+0.0034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1.4780+0.0731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30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0.4116+0.0045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0.0341+0.0029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1.1102+0.0637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0.3898+0.0042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0.0305+0.0025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1.0080+0.0587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1000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0.4114+0.0021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0.0321+0.0020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1.0464+0.0553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06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MLP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0.3365+0.0041</a:t>
                      </a:r>
                    </a:p>
                  </a:txBody>
                  <a:tcPr marL="0" marR="0" marT="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0.1174+0.0094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宋体" panose="02010600030101010101" pitchFamily="2" charset="-122"/>
                        </a:rPr>
                        <a:t>0.4796+0.0698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结果分析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53940" y="3358697"/>
            <a:ext cx="1242060" cy="30753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4922519" y="4894828"/>
            <a:ext cx="1173481" cy="307530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427344" y="2259492"/>
            <a:ext cx="1655695" cy="890860"/>
            <a:chOff x="6459499" y="1309990"/>
            <a:chExt cx="1744222" cy="1774841"/>
          </a:xfrm>
        </p:grpSpPr>
        <p:sp>
          <p:nvSpPr>
            <p:cNvPr id="7" name="矩形 6"/>
            <p:cNvSpPr/>
            <p:nvPr/>
          </p:nvSpPr>
          <p:spPr>
            <a:xfrm>
              <a:off x="6459499" y="1309990"/>
              <a:ext cx="1744222" cy="1774841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526090" y="1309990"/>
              <a:ext cx="1677631" cy="16555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采用递归的方式构造</a:t>
              </a:r>
              <a:r>
                <a:rPr lang="en-US" altLang="zh-CN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GAN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优于非递归方式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9" name="直接箭头连接符 8"/>
          <p:cNvCxnSpPr>
            <a:stCxn id="7" idx="2"/>
            <a:endCxn id="5" idx="3"/>
          </p:cNvCxnSpPr>
          <p:nvPr/>
        </p:nvCxnSpPr>
        <p:spPr>
          <a:xfrm flipH="1">
            <a:off x="6096000" y="3150352"/>
            <a:ext cx="2159192" cy="18982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stCxn id="7" idx="2"/>
            <a:endCxn id="4" idx="3"/>
          </p:cNvCxnSpPr>
          <p:nvPr/>
        </p:nvCxnSpPr>
        <p:spPr>
          <a:xfrm flipH="1">
            <a:off x="6096000" y="3150352"/>
            <a:ext cx="2159192" cy="36211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623530" y="5483009"/>
            <a:ext cx="6243761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基于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对抗学习，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RAGAN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的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MAP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提高了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30%</a:t>
            </a:r>
          </a:p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基于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DA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机制的感知网络，核心模型的参数减少了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45%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以上</a:t>
            </a:r>
            <a:endParaRPr lang="en-US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86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67" y="1964381"/>
            <a:ext cx="7814117" cy="3582403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结果分析 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-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多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步推理过程的可视化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692106" y="1489784"/>
            <a:ext cx="2587924" cy="334336"/>
            <a:chOff x="6459499" y="1309990"/>
            <a:chExt cx="1744222" cy="1774841"/>
          </a:xfrm>
        </p:grpSpPr>
        <p:sp>
          <p:nvSpPr>
            <p:cNvPr id="8" name="矩形 7"/>
            <p:cNvSpPr/>
            <p:nvPr/>
          </p:nvSpPr>
          <p:spPr>
            <a:xfrm>
              <a:off x="6459499" y="1309990"/>
              <a:ext cx="1744222" cy="1774841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6526090" y="1309990"/>
              <a:ext cx="1677631" cy="15410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工业过程运行状态变量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10" name="直接箭头连接符 9"/>
          <p:cNvCxnSpPr>
            <a:stCxn id="8" idx="2"/>
          </p:cNvCxnSpPr>
          <p:nvPr/>
        </p:nvCxnSpPr>
        <p:spPr>
          <a:xfrm flipH="1">
            <a:off x="4433978" y="1824120"/>
            <a:ext cx="552090" cy="60155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组合 12"/>
          <p:cNvGrpSpPr/>
          <p:nvPr/>
        </p:nvGrpSpPr>
        <p:grpSpPr>
          <a:xfrm>
            <a:off x="1342845" y="5713649"/>
            <a:ext cx="3039373" cy="362679"/>
            <a:chOff x="6459499" y="1309990"/>
            <a:chExt cx="1744222" cy="1774841"/>
          </a:xfrm>
        </p:grpSpPr>
        <p:sp>
          <p:nvSpPr>
            <p:cNvPr id="14" name="矩形 13"/>
            <p:cNvSpPr/>
            <p:nvPr/>
          </p:nvSpPr>
          <p:spPr>
            <a:xfrm>
              <a:off x="6459499" y="1309990"/>
              <a:ext cx="1744222" cy="1774841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526090" y="1309990"/>
              <a:ext cx="1677631" cy="16567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运行指标逐步修改决策过程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16" name="直接箭头连接符 15"/>
          <p:cNvCxnSpPr>
            <a:stCxn id="15" idx="0"/>
          </p:cNvCxnSpPr>
          <p:nvPr/>
        </p:nvCxnSpPr>
        <p:spPr>
          <a:xfrm flipV="1">
            <a:off x="2920550" y="5072333"/>
            <a:ext cx="771556" cy="64131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881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总结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17166" y="1377875"/>
            <a:ext cx="5235876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提出基于</a:t>
            </a: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GAN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的策略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提出</a:t>
            </a:r>
            <a:r>
              <a:rPr lang="en-US" altLang="zh-CN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框架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提出</a:t>
            </a:r>
            <a:r>
              <a:rPr lang="en-US" altLang="zh-CN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RU-Net</a:t>
            </a:r>
            <a:r>
              <a:rPr lang="zh-CN" altLang="en-US" sz="16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与</a:t>
            </a:r>
            <a:r>
              <a:rPr lang="en-US" altLang="zh-CN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Drop-Level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用以防止</a:t>
            </a: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RU-Net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过拟合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提出知识差异评估手段</a:t>
            </a:r>
            <a:r>
              <a:rPr lang="en-US" altLang="zh-CN" sz="16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MIKDA</a:t>
            </a:r>
          </a:p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提出多步动态校正模型</a:t>
            </a:r>
            <a:r>
              <a:rPr lang="en-US" altLang="zh-CN" sz="16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RAGAN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提出分布式注意力</a:t>
            </a:r>
            <a:r>
              <a:rPr lang="en-US" altLang="zh-CN" sz="16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DA</a:t>
            </a:r>
            <a:r>
              <a:rPr lang="zh-CN" altLang="en-US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机制</a:t>
            </a:r>
            <a:endParaRPr lang="en-US" altLang="zh-CN" sz="1600" b="1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提出递归</a:t>
            </a: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GAN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框架</a:t>
            </a:r>
            <a:r>
              <a:rPr lang="en-US" altLang="zh-CN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RAAE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011" y="3874941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展望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7166" y="4445343"/>
            <a:ext cx="820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defTabSz="684213">
              <a:spcBef>
                <a:spcPts val="600"/>
              </a:spcBef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将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RAGAN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拓展至</a:t>
            </a:r>
            <a:r>
              <a:rPr lang="en-US" altLang="zh-CN" sz="16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DRAGAN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Dynamic RAGAN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）以增强其鲁棒性与稳定性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defTabSz="684213">
              <a:spcBef>
                <a:spcPts val="600"/>
              </a:spcBef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需要</a:t>
            </a:r>
            <a:r>
              <a:rPr lang="zh-CN" altLang="en-US" sz="16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严格</a:t>
            </a:r>
            <a:r>
              <a:rPr lang="zh-CN" altLang="en-US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的理论证明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来保证基于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GAN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的运行指标动态校正模型的全局最优性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 defTabSz="684213">
              <a:spcBef>
                <a:spcPts val="600"/>
              </a:spcBef>
              <a:buClr>
                <a:srgbClr val="C00000"/>
              </a:buClr>
              <a:buFont typeface="华文楷体" panose="02010600040101010101" pitchFamily="2" charset="-122"/>
              <a:buChar char="−"/>
              <a:defRPr/>
            </a:pP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与更为先进的</a:t>
            </a:r>
            <a:r>
              <a:rPr lang="zh-CN" altLang="en-US" sz="16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深度学习方法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结合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7506906"/>
              </p:ext>
            </p:extLst>
          </p:nvPr>
        </p:nvGraphicFramePr>
        <p:xfrm>
          <a:off x="5601196" y="1064950"/>
          <a:ext cx="3405383" cy="31238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17" name="Visio" r:id="rId3" imgW="4838649" imgH="4438663" progId="Visio.Drawing.15">
                  <p:embed/>
                </p:oleObj>
              </mc:Choice>
              <mc:Fallback>
                <p:oleObj name="Visio" r:id="rId3" imgW="4838649" imgH="4438663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01196" y="1064950"/>
                        <a:ext cx="3405383" cy="31238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862641" y="5430228"/>
            <a:ext cx="4572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半监督学习（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Semi-supervised learning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多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视图学习（</a:t>
            </a:r>
            <a:r>
              <a:rPr lang="en-US" altLang="zh-CN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Multi-view Learning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  <a:endParaRPr lang="en-US" altLang="zh-CN" sz="1600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深度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强化</a:t>
            </a:r>
            <a:r>
              <a:rPr lang="zh-CN" altLang="en-US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学习</a:t>
            </a: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(Deep </a:t>
            </a:r>
            <a:r>
              <a:rPr lang="en-US" altLang="zh-CN" sz="1600" dirty="0" err="1" smtClean="0">
                <a:latin typeface="华文楷体" panose="02010600040101010101" pitchFamily="2" charset="-122"/>
                <a:ea typeface="华文楷体" panose="02010600040101010101" pitchFamily="2" charset="-122"/>
              </a:rPr>
              <a:t>Reinforecement</a:t>
            </a:r>
            <a:r>
              <a: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learning)</a:t>
            </a:r>
            <a:endParaRPr lang="en-US" altLang="zh-CN" sz="16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419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06634" y="1823556"/>
            <a:ext cx="8749175" cy="3570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zh-CN" altLang="zh-CN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郑</a:t>
            </a:r>
            <a:r>
              <a:rPr lang="zh-CN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念祖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,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丁进良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. 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基于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Regression GAN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的原油总氢物性预测方法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[J]. </a:t>
            </a:r>
            <a:r>
              <a:rPr lang="zh-CN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自动化学报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, 2018, 44(5): 915-921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已发表</a:t>
            </a:r>
            <a:r>
              <a:rPr lang="zh-CN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  <a:endParaRPr lang="en-US" altLang="zh-CN" dirty="0" smtClean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Nianzu Zheng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, Jinliang Ding. DMGAN: Close the Gap to Human-Level Performance in Plant-wide Operation for Industrial Process under Uncertainty. 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IEEE Transactions on Neural Networks and Learning Systems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IEEE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TNNLS,  SCI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IF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：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7.982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(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小修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)</a:t>
            </a:r>
            <a:endParaRPr lang="zh-CN" altLang="zh-CN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marL="285750" indent="-285750">
              <a:lnSpc>
                <a:spcPct val="150000"/>
              </a:lnSpc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ü"/>
            </a:pPr>
            <a:r>
              <a:rPr lang="en-US" altLang="zh-CN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Nianzu 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Zheng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Jinliang Ding. Conditional Generative Adversarial Networks based Decision Making for Mineral Processing under Uncertainty. 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Proceedings of the 29th China Process Control </a:t>
            </a:r>
            <a:r>
              <a:rPr lang="en-US" altLang="zh-CN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Conference</a:t>
            </a:r>
            <a:r>
              <a:rPr lang="zh-CN" altLang="en-US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（</a:t>
            </a:r>
            <a:r>
              <a:rPr lang="en-US" altLang="zh-CN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CPCC</a:t>
            </a:r>
            <a:r>
              <a:rPr lang="zh-CN" altLang="en-US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，</a:t>
            </a:r>
            <a:r>
              <a:rPr lang="en-US" altLang="zh-CN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EI</a:t>
            </a:r>
            <a:r>
              <a:rPr lang="zh-CN" altLang="en-US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. </a:t>
            </a: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Shenyang, July 27, 2018 (Accepted</a:t>
            </a:r>
            <a:r>
              <a:rPr lang="zh-CN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，会议论文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)</a:t>
            </a:r>
            <a:endParaRPr lang="zh-CN" altLang="zh-CN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6634" y="1408526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C00000"/>
              </a:buClr>
            </a:pPr>
            <a:r>
              <a:rPr lang="zh-CN" altLang="en-US" b="1" dirty="0">
                <a:solidFill>
                  <a:srgbClr val="BF1313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共</a:t>
            </a:r>
            <a:r>
              <a:rPr lang="zh-CN" altLang="zh-CN" b="1" dirty="0" smtClean="0">
                <a:solidFill>
                  <a:srgbClr val="BF1313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三</a:t>
            </a:r>
            <a:r>
              <a:rPr lang="zh-CN" altLang="zh-CN" b="1" dirty="0">
                <a:solidFill>
                  <a:srgbClr val="BF1313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篇论文</a:t>
            </a:r>
            <a:r>
              <a:rPr lang="zh-CN" altLang="en-US" b="1" dirty="0">
                <a:solidFill>
                  <a:srgbClr val="BF1313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，均第一作者：</a:t>
            </a:r>
            <a:endParaRPr lang="en-US" altLang="zh-CN" b="1" dirty="0">
              <a:solidFill>
                <a:srgbClr val="BF1313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学术成果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42081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/>
          <p:cNvSpPr txBox="1"/>
          <p:nvPr/>
        </p:nvSpPr>
        <p:spPr>
          <a:xfrm>
            <a:off x="6331411" y="3881926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谢谢聆听</a:t>
            </a:r>
          </a:p>
        </p:txBody>
      </p:sp>
    </p:spTree>
    <p:extLst>
      <p:ext uri="{BB962C8B-B14F-4D97-AF65-F5344CB8AC3E}">
        <p14:creationId xmlns:p14="http://schemas.microsoft.com/office/powerpoint/2010/main" val="116944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6209596"/>
              </p:ext>
            </p:extLst>
          </p:nvPr>
        </p:nvGraphicFramePr>
        <p:xfrm>
          <a:off x="741749" y="2018171"/>
          <a:ext cx="7748078" cy="3994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40" name="Visio" r:id="rId3" imgW="5210054" imgH="2685960" progId="Visio.Drawing.15">
                  <p:embed/>
                </p:oleObj>
              </mc:Choice>
              <mc:Fallback>
                <p:oleObj name="Visio" r:id="rId3" imgW="5210054" imgH="268596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1749" y="2018171"/>
                        <a:ext cx="7748078" cy="39944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任意多边形 2"/>
          <p:cNvSpPr/>
          <p:nvPr/>
        </p:nvSpPr>
        <p:spPr>
          <a:xfrm>
            <a:off x="2098504" y="1975040"/>
            <a:ext cx="3288835" cy="1475527"/>
          </a:xfrm>
          <a:custGeom>
            <a:avLst/>
            <a:gdLst>
              <a:gd name="connsiteX0" fmla="*/ 2697480 w 2720340"/>
              <a:gd name="connsiteY0" fmla="*/ 601980 h 1203960"/>
              <a:gd name="connsiteX1" fmla="*/ 2720340 w 2720340"/>
              <a:gd name="connsiteY1" fmla="*/ 0 h 1203960"/>
              <a:gd name="connsiteX2" fmla="*/ 0 w 2720340"/>
              <a:gd name="connsiteY2" fmla="*/ 0 h 1203960"/>
              <a:gd name="connsiteX3" fmla="*/ 0 w 2720340"/>
              <a:gd name="connsiteY3" fmla="*/ 1203960 h 1203960"/>
              <a:gd name="connsiteX4" fmla="*/ 1287780 w 2720340"/>
              <a:gd name="connsiteY4" fmla="*/ 1203960 h 1203960"/>
              <a:gd name="connsiteX5" fmla="*/ 1287780 w 2720340"/>
              <a:gd name="connsiteY5" fmla="*/ 601980 h 1203960"/>
              <a:gd name="connsiteX6" fmla="*/ 2697480 w 2720340"/>
              <a:gd name="connsiteY6" fmla="*/ 601980 h 1203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20340" h="1203960">
                <a:moveTo>
                  <a:pt x="2697480" y="601980"/>
                </a:moveTo>
                <a:lnTo>
                  <a:pt x="2720340" y="0"/>
                </a:lnTo>
                <a:lnTo>
                  <a:pt x="0" y="0"/>
                </a:lnTo>
                <a:lnTo>
                  <a:pt x="0" y="1203960"/>
                </a:lnTo>
                <a:lnTo>
                  <a:pt x="1287780" y="1203960"/>
                </a:lnTo>
                <a:lnTo>
                  <a:pt x="1287780" y="601980"/>
                </a:lnTo>
                <a:lnTo>
                  <a:pt x="2697480" y="601980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306880" y="1322387"/>
            <a:ext cx="21609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离散数据生成</a:t>
            </a:r>
            <a:endParaRPr lang="zh-CN" altLang="en-US" sz="16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 flipH="1">
            <a:off x="4140680" y="1620499"/>
            <a:ext cx="475108" cy="3545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0" y="962719"/>
            <a:ext cx="48862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生成对抗网络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的研究现状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任意多边形 7"/>
          <p:cNvSpPr/>
          <p:nvPr/>
        </p:nvSpPr>
        <p:spPr>
          <a:xfrm>
            <a:off x="3957219" y="3642735"/>
            <a:ext cx="4498104" cy="1593500"/>
          </a:xfrm>
          <a:custGeom>
            <a:avLst/>
            <a:gdLst>
              <a:gd name="connsiteX0" fmla="*/ 0 w 3558540"/>
              <a:gd name="connsiteY0" fmla="*/ 563880 h 1181100"/>
              <a:gd name="connsiteX1" fmla="*/ 7620 w 3558540"/>
              <a:gd name="connsiteY1" fmla="*/ 7620 h 1181100"/>
              <a:gd name="connsiteX2" fmla="*/ 3550920 w 3558540"/>
              <a:gd name="connsiteY2" fmla="*/ 0 h 1181100"/>
              <a:gd name="connsiteX3" fmla="*/ 3558540 w 3558540"/>
              <a:gd name="connsiteY3" fmla="*/ 1181100 h 1181100"/>
              <a:gd name="connsiteX4" fmla="*/ 1234440 w 3558540"/>
              <a:gd name="connsiteY4" fmla="*/ 1181100 h 1181100"/>
              <a:gd name="connsiteX5" fmla="*/ 1242060 w 3558540"/>
              <a:gd name="connsiteY5" fmla="*/ 571500 h 1181100"/>
              <a:gd name="connsiteX6" fmla="*/ 0 w 3558540"/>
              <a:gd name="connsiteY6" fmla="*/ 563880 h 118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58540" h="1181100">
                <a:moveTo>
                  <a:pt x="0" y="563880"/>
                </a:moveTo>
                <a:lnTo>
                  <a:pt x="7620" y="7620"/>
                </a:lnTo>
                <a:lnTo>
                  <a:pt x="3550920" y="0"/>
                </a:lnTo>
                <a:lnTo>
                  <a:pt x="3558540" y="1181100"/>
                </a:lnTo>
                <a:lnTo>
                  <a:pt x="1234440" y="1181100"/>
                </a:lnTo>
                <a:lnTo>
                  <a:pt x="1242060" y="571500"/>
                </a:lnTo>
                <a:lnTo>
                  <a:pt x="0" y="563880"/>
                </a:lnTo>
                <a:close/>
              </a:path>
            </a:pathLst>
          </a:cu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771738" y="5628805"/>
            <a:ext cx="20332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不同风格图像生成</a:t>
            </a:r>
            <a:endParaRPr lang="zh-CN" altLang="en-US" sz="16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0" name="直接箭头连接符 9"/>
          <p:cNvCxnSpPr>
            <a:stCxn id="9" idx="0"/>
          </p:cNvCxnSpPr>
          <p:nvPr/>
        </p:nvCxnSpPr>
        <p:spPr>
          <a:xfrm flipH="1" flipV="1">
            <a:off x="7607885" y="5236235"/>
            <a:ext cx="180501" cy="39257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910294" y="2141897"/>
            <a:ext cx="12675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核心模型</a:t>
            </a:r>
            <a:endParaRPr lang="zh-CN" altLang="en-US" sz="16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5" name="直接箭头连接符 14"/>
          <p:cNvCxnSpPr/>
          <p:nvPr/>
        </p:nvCxnSpPr>
        <p:spPr>
          <a:xfrm flipH="1">
            <a:off x="6744094" y="2440009"/>
            <a:ext cx="475108" cy="3545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741749" y="3642734"/>
            <a:ext cx="2865760" cy="1472729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076" y="5734572"/>
            <a:ext cx="21494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基于</a:t>
            </a:r>
            <a:r>
              <a:rPr lang="zh-CN" altLang="en-US" sz="16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文本的图像生成</a:t>
            </a:r>
            <a:endParaRPr lang="zh-CN" altLang="en-US" sz="16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8" name="直接箭头连接符 17"/>
          <p:cNvCxnSpPr/>
          <p:nvPr/>
        </p:nvCxnSpPr>
        <p:spPr>
          <a:xfrm flipH="1" flipV="1">
            <a:off x="3432656" y="5136530"/>
            <a:ext cx="604506" cy="5980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42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9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00"/>
                            </p:stCondLst>
                            <p:childTnLst>
                              <p:par>
                                <p:cTn id="3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1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400"/>
                            </p:stCondLst>
                            <p:childTnLst>
                              <p:par>
                                <p:cTn id="4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7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4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8" grpId="0" animBg="1"/>
      <p:bldP spid="9" grpId="0"/>
      <p:bldP spid="14" grpId="0"/>
      <p:bldP spid="14" grpId="1"/>
      <p:bldP spid="16" grpId="0" animBg="1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48862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深度神经网络（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Deep Neural Networks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）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en-US" altLang="zh-CN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DNN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的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研究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现状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pic>
        <p:nvPicPr>
          <p:cNvPr id="30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681" y="2624766"/>
            <a:ext cx="8916076" cy="35948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1" name="直接箭头连接符 30"/>
          <p:cNvCxnSpPr>
            <a:stCxn id="32" idx="2"/>
          </p:cNvCxnSpPr>
          <p:nvPr/>
        </p:nvCxnSpPr>
        <p:spPr>
          <a:xfrm flipH="1">
            <a:off x="768554" y="4710476"/>
            <a:ext cx="80724" cy="50850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556615" y="4402699"/>
            <a:ext cx="5853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2012</a:t>
            </a:r>
            <a:endParaRPr lang="zh-CN" altLang="en-US" sz="14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3" name="直接箭头连接符 32"/>
          <p:cNvCxnSpPr>
            <a:stCxn id="34" idx="2"/>
          </p:cNvCxnSpPr>
          <p:nvPr/>
        </p:nvCxnSpPr>
        <p:spPr>
          <a:xfrm>
            <a:off x="1211085" y="4302561"/>
            <a:ext cx="139523" cy="27806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858287" y="3994784"/>
            <a:ext cx="705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2014</a:t>
            </a:r>
            <a:endParaRPr lang="zh-CN" altLang="en-US" sz="14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5" name="直接箭头连接符 34"/>
          <p:cNvCxnSpPr>
            <a:stCxn id="32" idx="2"/>
          </p:cNvCxnSpPr>
          <p:nvPr/>
        </p:nvCxnSpPr>
        <p:spPr>
          <a:xfrm>
            <a:off x="849278" y="4710476"/>
            <a:ext cx="211939" cy="35698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H="1">
            <a:off x="1778664" y="3720275"/>
            <a:ext cx="62232" cy="411954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>
            <a:off x="1850833" y="3720275"/>
            <a:ext cx="518640" cy="22208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>
            <a:off x="1840896" y="3720275"/>
            <a:ext cx="771885" cy="198806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1537843" y="3445718"/>
            <a:ext cx="589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2014</a:t>
            </a:r>
            <a:endParaRPr lang="zh-CN" altLang="en-US" sz="14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2364267" y="2973184"/>
            <a:ext cx="553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2015</a:t>
            </a:r>
            <a:endParaRPr lang="zh-CN" altLang="en-US" sz="14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2744729" y="3260946"/>
            <a:ext cx="126657" cy="49790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>
            <a:off x="2744729" y="3260946"/>
            <a:ext cx="389314" cy="24042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/>
          <p:nvPr/>
        </p:nvCxnSpPr>
        <p:spPr>
          <a:xfrm>
            <a:off x="2730293" y="3260946"/>
            <a:ext cx="642763" cy="13327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箭头连接符 43"/>
          <p:cNvCxnSpPr/>
          <p:nvPr/>
        </p:nvCxnSpPr>
        <p:spPr>
          <a:xfrm>
            <a:off x="2730293" y="3260946"/>
            <a:ext cx="903776" cy="9525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 flipH="1">
            <a:off x="2147241" y="3260946"/>
            <a:ext cx="583053" cy="73383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3105713" y="2729671"/>
            <a:ext cx="5916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2015</a:t>
            </a:r>
            <a:endParaRPr lang="zh-CN" altLang="en-US" sz="14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47" name="直接箭头连接符 46"/>
          <p:cNvCxnSpPr/>
          <p:nvPr/>
        </p:nvCxnSpPr>
        <p:spPr>
          <a:xfrm>
            <a:off x="3608073" y="3013860"/>
            <a:ext cx="335621" cy="284093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3717024" y="2644354"/>
            <a:ext cx="5916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2016</a:t>
            </a:r>
            <a:endParaRPr lang="zh-CN" altLang="en-US" sz="14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49" name="直接箭头连接符 48"/>
          <p:cNvCxnSpPr/>
          <p:nvPr/>
        </p:nvCxnSpPr>
        <p:spPr>
          <a:xfrm>
            <a:off x="4061364" y="2911434"/>
            <a:ext cx="160145" cy="27663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/>
          <p:cNvSpPr/>
          <p:nvPr/>
        </p:nvSpPr>
        <p:spPr>
          <a:xfrm>
            <a:off x="7470475" y="3326392"/>
            <a:ext cx="1429442" cy="1174776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cxnSp>
        <p:nvCxnSpPr>
          <p:cNvPr id="52" name="直接箭头连接符 51"/>
          <p:cNvCxnSpPr/>
          <p:nvPr/>
        </p:nvCxnSpPr>
        <p:spPr>
          <a:xfrm>
            <a:off x="7712015" y="2242868"/>
            <a:ext cx="431321" cy="101807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/>
          <p:cNvSpPr/>
          <p:nvPr/>
        </p:nvSpPr>
        <p:spPr>
          <a:xfrm>
            <a:off x="6350492" y="2953723"/>
            <a:ext cx="1033152" cy="716987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cxnSp>
        <p:nvCxnSpPr>
          <p:cNvPr id="54" name="直接箭头连接符 53"/>
          <p:cNvCxnSpPr/>
          <p:nvPr/>
        </p:nvCxnSpPr>
        <p:spPr>
          <a:xfrm flipH="1">
            <a:off x="6747914" y="2242868"/>
            <a:ext cx="964101" cy="67271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文本框 94"/>
          <p:cNvSpPr txBox="1"/>
          <p:nvPr/>
        </p:nvSpPr>
        <p:spPr>
          <a:xfrm>
            <a:off x="456682" y="1980914"/>
            <a:ext cx="4636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大型数据集的建立及高性能计算资源的发展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97" name="直接箭头连接符 96"/>
          <p:cNvCxnSpPr/>
          <p:nvPr/>
        </p:nvCxnSpPr>
        <p:spPr>
          <a:xfrm flipH="1">
            <a:off x="662288" y="2331414"/>
            <a:ext cx="550451" cy="75474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文本框 102"/>
          <p:cNvSpPr txBox="1"/>
          <p:nvPr/>
        </p:nvSpPr>
        <p:spPr>
          <a:xfrm>
            <a:off x="6281159" y="1865365"/>
            <a:ext cx="2786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网络规模与跨连接的应用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3227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1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"/>
                            </p:stCondLst>
                            <p:childTnLst>
                              <p:par>
                                <p:cTn id="2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1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1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1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"/>
                            </p:stCondLst>
                            <p:childTnLst>
                              <p:par>
                                <p:cTn id="3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1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1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1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1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1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00"/>
                            </p:stCondLst>
                            <p:childTnLst>
                              <p:par>
                                <p:cTn id="5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1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1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3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"/>
                            </p:stCondLst>
                            <p:childTnLst>
                              <p:par>
                                <p:cTn id="8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3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00"/>
                            </p:stCondLst>
                            <p:childTnLst>
                              <p:par>
                                <p:cTn id="8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200"/>
                            </p:stCondLst>
                            <p:childTnLst>
                              <p:par>
                                <p:cTn id="9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500"/>
                            </p:stCondLst>
                            <p:childTnLst>
                              <p:par>
                                <p:cTn id="9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1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600"/>
                            </p:stCondLst>
                            <p:childTnLst>
                              <p:par>
                                <p:cTn id="9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1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4" grpId="0"/>
      <p:bldP spid="39" grpId="0"/>
      <p:bldP spid="40" grpId="0"/>
      <p:bldP spid="46" grpId="0"/>
      <p:bldP spid="48" grpId="0"/>
      <p:bldP spid="50" grpId="0" animBg="1"/>
      <p:bldP spid="53" grpId="0" animBg="1"/>
      <p:bldP spid="95" grpId="0"/>
      <p:bldP spid="10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 eaLnBrk="1" fontAlgn="auto" hangingPunct="1">
              <a:spcBef>
                <a:spcPts val="600"/>
              </a:spcBef>
              <a:spcAft>
                <a:spcPts val="0"/>
              </a:spcAft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复杂工业过程运行指标动态校正问题描述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3519091"/>
              </p:ext>
            </p:extLst>
          </p:nvPr>
        </p:nvGraphicFramePr>
        <p:xfrm>
          <a:off x="342240" y="1992559"/>
          <a:ext cx="8234448" cy="41321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0" name="Visio" r:id="rId3" imgW="5238688" imgH="2628990" progId="Visio.Drawing.15">
                  <p:embed/>
                </p:oleObj>
              </mc:Choice>
              <mc:Fallback>
                <p:oleObj name="Visio" r:id="rId3" imgW="5238688" imgH="262899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2240" y="1992559"/>
                        <a:ext cx="8234448" cy="41321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801850" y="1586072"/>
            <a:ext cx="2105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由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生产</a:t>
            </a:r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工艺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要求</a:t>
            </a:r>
            <a:endParaRPr lang="en-US" altLang="zh-CN" b="1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与生产经验确定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6" name="直接箭头连接符 5"/>
          <p:cNvCxnSpPr>
            <a:endCxn id="7" idx="0"/>
          </p:cNvCxnSpPr>
          <p:nvPr/>
        </p:nvCxnSpPr>
        <p:spPr>
          <a:xfrm flipH="1">
            <a:off x="1302006" y="2190800"/>
            <a:ext cx="337013" cy="60507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>
            <a:off x="342240" y="2795874"/>
            <a:ext cx="1919531" cy="749581"/>
          </a:xfrm>
          <a:prstGeom prst="ellipse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7530860" y="2907102"/>
            <a:ext cx="1200723" cy="569342"/>
          </a:xfrm>
          <a:prstGeom prst="ellipse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>
            <a:off x="7850038" y="2414424"/>
            <a:ext cx="281183" cy="49786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6764648" y="1526501"/>
            <a:ext cx="2312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由于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不确定性干扰</a:t>
            </a:r>
            <a:endParaRPr lang="en-US" altLang="zh-CN" b="1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综合生产指标</a:t>
            </a:r>
            <a:endParaRPr lang="en-US" altLang="zh-CN" b="1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难以达到目标设定值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2389516" y="3607368"/>
            <a:ext cx="4435110" cy="569342"/>
          </a:xfrm>
          <a:prstGeom prst="ellipse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4854011" y="1247178"/>
            <a:ext cx="1970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对运行指标校正以保证生产指标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8" name="直接箭头连接符 17"/>
          <p:cNvCxnSpPr>
            <a:stCxn id="16" idx="2"/>
          </p:cNvCxnSpPr>
          <p:nvPr/>
        </p:nvCxnSpPr>
        <p:spPr>
          <a:xfrm flipH="1">
            <a:off x="5572664" y="1893509"/>
            <a:ext cx="266655" cy="171385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2136449" y="4304084"/>
            <a:ext cx="2059536" cy="1775984"/>
          </a:xfrm>
          <a:prstGeom prst="rect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158294" y="6129281"/>
            <a:ext cx="21051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自动化系统</a:t>
            </a:r>
            <a:r>
              <a:rPr lang="en-US" altLang="zh-CN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PAS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9" name="直接箭头连接符 8"/>
          <p:cNvCxnSpPr/>
          <p:nvPr/>
        </p:nvCxnSpPr>
        <p:spPr>
          <a:xfrm flipH="1" flipV="1">
            <a:off x="4195985" y="5192076"/>
            <a:ext cx="1014867" cy="88799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2136449" y="3332860"/>
            <a:ext cx="632388" cy="418744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7647345" y="3917902"/>
            <a:ext cx="1236817" cy="1064296"/>
            <a:chOff x="2108200" y="2342624"/>
            <a:chExt cx="2101850" cy="1543365"/>
          </a:xfrm>
        </p:grpSpPr>
        <p:sp>
          <p:nvSpPr>
            <p:cNvPr id="25" name="矩形 24"/>
            <p:cNvSpPr/>
            <p:nvPr/>
          </p:nvSpPr>
          <p:spPr>
            <a:xfrm>
              <a:off x="2108200" y="2342624"/>
              <a:ext cx="2101850" cy="1397526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2128351" y="2400281"/>
              <a:ext cx="2081699" cy="14857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人工调整随意性大，难以保证效果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27" name="直接箭头连接符 26"/>
          <p:cNvCxnSpPr/>
          <p:nvPr/>
        </p:nvCxnSpPr>
        <p:spPr>
          <a:xfrm flipH="1" flipV="1">
            <a:off x="7281017" y="3718563"/>
            <a:ext cx="378188" cy="38342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16" idx="2"/>
          </p:cNvCxnSpPr>
          <p:nvPr/>
        </p:nvCxnSpPr>
        <p:spPr>
          <a:xfrm>
            <a:off x="5839319" y="1893509"/>
            <a:ext cx="319941" cy="101359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0768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0" grpId="0" animBg="1"/>
      <p:bldP spid="13" grpId="0"/>
      <p:bldP spid="15" grpId="0" animBg="1"/>
      <p:bldP spid="16" grpId="0"/>
      <p:bldP spid="2" grpId="0" animBg="1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基于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的运行指标动态校正模型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1460165"/>
              </p:ext>
            </p:extLst>
          </p:nvPr>
        </p:nvGraphicFramePr>
        <p:xfrm>
          <a:off x="492186" y="2160553"/>
          <a:ext cx="8255480" cy="42912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6" name="Visio" r:id="rId3" imgW="5772201" imgH="3000510" progId="Visio.Drawing.15">
                  <p:embed/>
                </p:oleObj>
              </mc:Choice>
              <mc:Fallback>
                <p:oleObj name="Visio" r:id="rId3" imgW="5772201" imgH="300051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2186" y="2160553"/>
                        <a:ext cx="8255480" cy="42912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文本框 22"/>
          <p:cNvSpPr txBox="1"/>
          <p:nvPr/>
        </p:nvSpPr>
        <p:spPr>
          <a:xfrm>
            <a:off x="7753955" y="4554908"/>
            <a:ext cx="1290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编码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en-US" altLang="zh-CN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判别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4" name="直接箭头连接符 23"/>
          <p:cNvCxnSpPr>
            <a:stCxn id="23" idx="1"/>
          </p:cNvCxnSpPr>
          <p:nvPr/>
        </p:nvCxnSpPr>
        <p:spPr>
          <a:xfrm flipH="1">
            <a:off x="7323746" y="4878074"/>
            <a:ext cx="430209" cy="3231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95602" y="2955767"/>
            <a:ext cx="1327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判别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0" name="直接箭头连接符 29"/>
          <p:cNvCxnSpPr/>
          <p:nvPr/>
        </p:nvCxnSpPr>
        <p:spPr>
          <a:xfrm>
            <a:off x="940279" y="3381555"/>
            <a:ext cx="418502" cy="7382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2800511" y="1864539"/>
            <a:ext cx="1358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生成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模型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6" name="直接箭头连接符 35"/>
          <p:cNvCxnSpPr/>
          <p:nvPr/>
        </p:nvCxnSpPr>
        <p:spPr>
          <a:xfrm>
            <a:off x="3597215" y="2233871"/>
            <a:ext cx="870719" cy="155191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5409488" y="1227177"/>
            <a:ext cx="3480758" cy="876698"/>
            <a:chOff x="2108200" y="3009900"/>
            <a:chExt cx="2114550" cy="1469124"/>
          </a:xfrm>
        </p:grpSpPr>
        <p:sp>
          <p:nvSpPr>
            <p:cNvPr id="49" name="矩形 48"/>
            <p:cNvSpPr/>
            <p:nvPr/>
          </p:nvSpPr>
          <p:spPr>
            <a:xfrm>
              <a:off x="2108200" y="3009900"/>
              <a:ext cx="2101850" cy="1237298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2108200" y="3086483"/>
              <a:ext cx="2114550" cy="13925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目标：为了能够更好地参数化</a:t>
              </a:r>
              <a:endParaRPr lang="en-US" altLang="zh-CN" sz="1600" dirty="0" smtClean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运行指标与生产</a:t>
              </a:r>
              <a:r>
                <a:rPr lang="zh-CN" altLang="en-US" sz="1600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指标</a:t>
              </a:r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的后验概率分布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sp>
        <p:nvSpPr>
          <p:cNvPr id="52" name="矩形 51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总体训练结构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1" name="直接箭头连接符 10"/>
          <p:cNvCxnSpPr>
            <a:stCxn id="23" idx="1"/>
          </p:cNvCxnSpPr>
          <p:nvPr/>
        </p:nvCxnSpPr>
        <p:spPr>
          <a:xfrm flipH="1">
            <a:off x="5409488" y="4878074"/>
            <a:ext cx="2344467" cy="6191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904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8" grpId="0"/>
      <p:bldP spid="3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" name="对象 5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8729061"/>
              </p:ext>
            </p:extLst>
          </p:nvPr>
        </p:nvGraphicFramePr>
        <p:xfrm>
          <a:off x="341483" y="1829525"/>
          <a:ext cx="8254800" cy="3411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82" name="Visio" r:id="rId4" imgW="5600666" imgH="2314710" progId="Visio.Drawing.15">
                  <p:embed/>
                </p:oleObj>
              </mc:Choice>
              <mc:Fallback>
                <p:oleObj name="Visio" r:id="rId4" imgW="5600666" imgH="231471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1483" y="1829525"/>
                        <a:ext cx="8254800" cy="34114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矩形 1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基于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DMGAN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的运行指标动态校正模型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9524782"/>
              </p:ext>
            </p:extLst>
          </p:nvPr>
        </p:nvGraphicFramePr>
        <p:xfrm>
          <a:off x="633118" y="5307107"/>
          <a:ext cx="2171700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83" name="Equation" r:id="rId6" imgW="2171520" imgH="1028520" progId="Equation.DSMT4">
                  <p:embed/>
                </p:oleObj>
              </mc:Choice>
              <mc:Fallback>
                <p:oleObj name="Equation" r:id="rId6" imgW="2171520" imgH="10285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33118" y="5307107"/>
                        <a:ext cx="2171700" cy="1028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213308"/>
              </p:ext>
            </p:extLst>
          </p:nvPr>
        </p:nvGraphicFramePr>
        <p:xfrm>
          <a:off x="5815317" y="5307107"/>
          <a:ext cx="2870200" cy="111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84" name="Equation" r:id="rId8" imgW="2869920" imgH="1117440" progId="Equation.DSMT4">
                  <p:embed/>
                </p:oleObj>
              </mc:Choice>
              <mc:Fallback>
                <p:oleObj name="Equation" r:id="rId8" imgW="2869920" imgH="11174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15317" y="5307107"/>
                        <a:ext cx="2870200" cy="111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3046546"/>
              </p:ext>
            </p:extLst>
          </p:nvPr>
        </p:nvGraphicFramePr>
        <p:xfrm>
          <a:off x="3333127" y="5307107"/>
          <a:ext cx="1955800" cy="104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85" name="Equation" r:id="rId10" imgW="1955520" imgH="1041120" progId="Equation.DSMT4">
                  <p:embed/>
                </p:oleObj>
              </mc:Choice>
              <mc:Fallback>
                <p:oleObj name="Equation" r:id="rId10" imgW="1955520" imgH="104112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333127" y="5307107"/>
                        <a:ext cx="1955800" cy="104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 11"/>
          <p:cNvSpPr/>
          <p:nvPr/>
        </p:nvSpPr>
        <p:spPr>
          <a:xfrm>
            <a:off x="186185" y="4927714"/>
            <a:ext cx="39137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训练准则</a:t>
            </a:r>
            <a:endParaRPr lang="zh-CN" altLang="en-US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079630" y="2227345"/>
            <a:ext cx="576170" cy="35892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/>
          <p:cNvSpPr/>
          <p:nvPr/>
        </p:nvSpPr>
        <p:spPr>
          <a:xfrm>
            <a:off x="151681" y="1382591"/>
            <a:ext cx="40070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p"/>
              <a:defRPr/>
            </a:pPr>
            <a:r>
              <a:rPr lang="en-US" altLang="zh-CN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运行</a:t>
            </a:r>
            <a:r>
              <a:rPr lang="zh-CN" altLang="en-US" dirty="0">
                <a:latin typeface="华文楷体" panose="02010600040101010101" pitchFamily="2" charset="-122"/>
                <a:ea typeface="华文楷体" panose="02010600040101010101" pitchFamily="2" charset="-122"/>
              </a:rPr>
              <a:t>结构</a:t>
            </a:r>
            <a:endParaRPr lang="en-US" altLang="zh-CN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59" name="直接箭头连接符 58"/>
          <p:cNvCxnSpPr/>
          <p:nvPr/>
        </p:nvCxnSpPr>
        <p:spPr>
          <a:xfrm flipH="1">
            <a:off x="1293962" y="2642366"/>
            <a:ext cx="1853458" cy="297901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6564702" y="3390181"/>
            <a:ext cx="534838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62" name="直接箭头连接符 61"/>
          <p:cNvCxnSpPr/>
          <p:nvPr/>
        </p:nvCxnSpPr>
        <p:spPr>
          <a:xfrm>
            <a:off x="6959048" y="3795623"/>
            <a:ext cx="977254" cy="190643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椭圆 63"/>
          <p:cNvSpPr/>
          <p:nvPr/>
        </p:nvSpPr>
        <p:spPr>
          <a:xfrm>
            <a:off x="7770430" y="5683215"/>
            <a:ext cx="534838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5546785" y="2907102"/>
            <a:ext cx="785004" cy="405441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7" name="椭圆 66"/>
          <p:cNvSpPr/>
          <p:nvPr/>
        </p:nvSpPr>
        <p:spPr>
          <a:xfrm>
            <a:off x="5962393" y="5663186"/>
            <a:ext cx="940529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8" name="直接箭头连接符 67"/>
          <p:cNvCxnSpPr/>
          <p:nvPr/>
        </p:nvCxnSpPr>
        <p:spPr>
          <a:xfrm>
            <a:off x="6007086" y="3291380"/>
            <a:ext cx="324703" cy="23300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椭圆 69"/>
          <p:cNvSpPr/>
          <p:nvPr/>
        </p:nvSpPr>
        <p:spPr>
          <a:xfrm>
            <a:off x="6726135" y="4249579"/>
            <a:ext cx="524282" cy="33488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6955944" y="5663186"/>
            <a:ext cx="758360" cy="444316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73" name="直接箭头连接符 72"/>
          <p:cNvCxnSpPr>
            <a:stCxn id="70" idx="4"/>
            <a:endCxn id="71" idx="0"/>
          </p:cNvCxnSpPr>
          <p:nvPr/>
        </p:nvCxnSpPr>
        <p:spPr>
          <a:xfrm>
            <a:off x="6988276" y="4584461"/>
            <a:ext cx="346848" cy="10787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椭圆 80"/>
          <p:cNvSpPr/>
          <p:nvPr/>
        </p:nvSpPr>
        <p:spPr>
          <a:xfrm>
            <a:off x="817117" y="5625086"/>
            <a:ext cx="685202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23" name="直接箭头连接符 22"/>
          <p:cNvCxnSpPr>
            <a:stCxn id="28" idx="3"/>
          </p:cNvCxnSpPr>
          <p:nvPr/>
        </p:nvCxnSpPr>
        <p:spPr>
          <a:xfrm>
            <a:off x="3541766" y="4261296"/>
            <a:ext cx="558133" cy="14622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416053" y="3938130"/>
            <a:ext cx="1125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最优生成模型</a:t>
            </a:r>
            <a:r>
              <a:rPr lang="en-US" altLang="zh-CN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G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1" name="直接箭头连接符 30"/>
          <p:cNvCxnSpPr>
            <a:stCxn id="28" idx="3"/>
          </p:cNvCxnSpPr>
          <p:nvPr/>
        </p:nvCxnSpPr>
        <p:spPr>
          <a:xfrm flipV="1">
            <a:off x="3541766" y="2375731"/>
            <a:ext cx="370259" cy="18855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组合 54"/>
          <p:cNvGrpSpPr/>
          <p:nvPr/>
        </p:nvGrpSpPr>
        <p:grpSpPr>
          <a:xfrm>
            <a:off x="2308935" y="4816621"/>
            <a:ext cx="1499329" cy="400536"/>
            <a:chOff x="2108200" y="3009900"/>
            <a:chExt cx="2101850" cy="1237298"/>
          </a:xfrm>
        </p:grpSpPr>
        <p:sp>
          <p:nvSpPr>
            <p:cNvPr id="56" name="矩形 55"/>
            <p:cNvSpPr/>
            <p:nvPr/>
          </p:nvSpPr>
          <p:spPr>
            <a:xfrm>
              <a:off x="2108200" y="3009900"/>
              <a:ext cx="2101850" cy="1237298"/>
            </a:xfrm>
            <a:prstGeom prst="rect">
              <a:avLst/>
            </a:prstGeom>
            <a:solidFill>
              <a:srgbClr val="FFFF00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2108200" y="3086482"/>
              <a:ext cx="2101850" cy="1045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dirty="0" smtClean="0">
                  <a:latin typeface="华文楷体" panose="02010600040101010101" pitchFamily="2" charset="-122"/>
                  <a:ea typeface="华文楷体" panose="02010600040101010101" pitchFamily="2" charset="-122"/>
                </a:rPr>
                <a:t>数据集的定义</a:t>
              </a:r>
              <a:endPara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</p:grpSp>
      <p:cxnSp>
        <p:nvCxnSpPr>
          <p:cNvPr id="69" name="直接箭头连接符 68"/>
          <p:cNvCxnSpPr>
            <a:stCxn id="56" idx="2"/>
          </p:cNvCxnSpPr>
          <p:nvPr/>
        </p:nvCxnSpPr>
        <p:spPr>
          <a:xfrm>
            <a:off x="3058600" y="5217157"/>
            <a:ext cx="321733" cy="39312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3469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60" grpId="0" animBg="1"/>
      <p:bldP spid="64" grpId="0" animBg="1"/>
      <p:bldP spid="66" grpId="0" animBg="1"/>
      <p:bldP spid="67" grpId="0" animBg="1"/>
      <p:bldP spid="70" grpId="0" animBg="1"/>
      <p:bldP spid="71" grpId="0" animBg="1"/>
      <p:bldP spid="81" grpId="0" animBg="1"/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962719"/>
            <a:ext cx="61592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defTabSz="684213">
              <a:spcBef>
                <a:spcPts val="600"/>
              </a:spcBef>
              <a:buClr>
                <a:srgbClr val="C00000"/>
              </a:buClr>
              <a:buFont typeface="Wingdings" panose="05000000000000000000" pitchFamily="2" charset="2"/>
              <a:buChar char="n"/>
              <a:defRPr/>
            </a:pP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 训练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准则 </a:t>
            </a:r>
            <a:r>
              <a:rPr lang="en-US" altLang="zh-CN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- 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对抗</a:t>
            </a:r>
            <a:r>
              <a:rPr lang="zh-CN" altLang="en-US" sz="2000" b="1" dirty="0" smtClean="0">
                <a:latin typeface="华文楷体" panose="02010600040101010101" pitchFamily="2" charset="-122"/>
                <a:ea typeface="华文楷体" panose="02010600040101010101" pitchFamily="2" charset="-122"/>
              </a:rPr>
              <a:t>训练准则</a:t>
            </a:r>
            <a:endParaRPr lang="zh-CN" altLang="en-US" sz="20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aphicFrame>
        <p:nvGraphicFramePr>
          <p:cNvPr id="111" name="对象 1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1628290"/>
              </p:ext>
            </p:extLst>
          </p:nvPr>
        </p:nvGraphicFramePr>
        <p:xfrm>
          <a:off x="0" y="4149306"/>
          <a:ext cx="9149865" cy="19840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1" name="Visio" r:id="rId3" imgW="4524457" imgH="981180" progId="Visio.Drawing.15">
                  <p:embed/>
                </p:oleObj>
              </mc:Choice>
              <mc:Fallback>
                <p:oleObj name="Visio" r:id="rId3" imgW="4524457" imgH="98118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4149306"/>
                        <a:ext cx="9149865" cy="19840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3" name="对象 1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5814288"/>
              </p:ext>
            </p:extLst>
          </p:nvPr>
        </p:nvGraphicFramePr>
        <p:xfrm>
          <a:off x="1174751" y="1861596"/>
          <a:ext cx="65913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2" name="Equation" r:id="rId5" imgW="6591240" imgH="406080" progId="Equation.DSMT4">
                  <p:embed/>
                </p:oleObj>
              </mc:Choice>
              <mc:Fallback>
                <p:oleObj name="Equation" r:id="rId5" imgW="6591240" imgH="40608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174751" y="1861596"/>
                        <a:ext cx="6591300" cy="40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4" name="对象 1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928431"/>
              </p:ext>
            </p:extLst>
          </p:nvPr>
        </p:nvGraphicFramePr>
        <p:xfrm>
          <a:off x="217817" y="2604688"/>
          <a:ext cx="87122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3" name="Equation" r:id="rId7" imgW="8712000" imgH="431640" progId="Equation.DSMT4">
                  <p:embed/>
                </p:oleObj>
              </mc:Choice>
              <mc:Fallback>
                <p:oleObj name="Equation" r:id="rId7" imgW="871200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7817" y="2604688"/>
                        <a:ext cx="87122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7" name="椭圆 116"/>
          <p:cNvSpPr/>
          <p:nvPr/>
        </p:nvSpPr>
        <p:spPr>
          <a:xfrm>
            <a:off x="6845638" y="1861596"/>
            <a:ext cx="785004" cy="405441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1985615" y="4538400"/>
            <a:ext cx="940529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9" name="直接箭头连接符 118"/>
          <p:cNvCxnSpPr>
            <a:stCxn id="117" idx="4"/>
            <a:endCxn id="118" idx="7"/>
          </p:cNvCxnSpPr>
          <p:nvPr/>
        </p:nvCxnSpPr>
        <p:spPr>
          <a:xfrm flipH="1">
            <a:off x="2788407" y="2267037"/>
            <a:ext cx="4449733" cy="233073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椭圆 122"/>
          <p:cNvSpPr/>
          <p:nvPr/>
        </p:nvSpPr>
        <p:spPr>
          <a:xfrm>
            <a:off x="7663196" y="2595839"/>
            <a:ext cx="785004" cy="405441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4" name="椭圆 123"/>
          <p:cNvSpPr/>
          <p:nvPr/>
        </p:nvSpPr>
        <p:spPr>
          <a:xfrm>
            <a:off x="6631405" y="4837716"/>
            <a:ext cx="940529" cy="405442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5" name="直接箭头连接符 124"/>
          <p:cNvCxnSpPr>
            <a:stCxn id="123" idx="4"/>
          </p:cNvCxnSpPr>
          <p:nvPr/>
        </p:nvCxnSpPr>
        <p:spPr>
          <a:xfrm flipH="1">
            <a:off x="7238140" y="3001280"/>
            <a:ext cx="817558" cy="183643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椭圆 127"/>
          <p:cNvSpPr/>
          <p:nvPr/>
        </p:nvSpPr>
        <p:spPr>
          <a:xfrm>
            <a:off x="4354901" y="2647820"/>
            <a:ext cx="438031" cy="306293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129" name="直接箭头连接符 128"/>
          <p:cNvCxnSpPr>
            <a:stCxn id="128" idx="5"/>
          </p:cNvCxnSpPr>
          <p:nvPr/>
        </p:nvCxnSpPr>
        <p:spPr>
          <a:xfrm>
            <a:off x="4728784" y="2909257"/>
            <a:ext cx="407238" cy="126156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椭圆 132"/>
          <p:cNvSpPr/>
          <p:nvPr/>
        </p:nvSpPr>
        <p:spPr>
          <a:xfrm>
            <a:off x="3847381" y="4170820"/>
            <a:ext cx="1998462" cy="405441"/>
          </a:xfrm>
          <a:prstGeom prst="ellipse">
            <a:avLst/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145253" y="1021134"/>
            <a:ext cx="17970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潜变量</a:t>
            </a:r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空间</a:t>
            </a:r>
            <a:endParaRPr lang="en-US" altLang="zh-CN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对抗损失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19" name="直接箭头连接符 18"/>
          <p:cNvCxnSpPr>
            <a:stCxn id="18" idx="2"/>
          </p:cNvCxnSpPr>
          <p:nvPr/>
        </p:nvCxnSpPr>
        <p:spPr>
          <a:xfrm flipH="1">
            <a:off x="3764389" y="1667465"/>
            <a:ext cx="279412" cy="27960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103666" y="1676930"/>
            <a:ext cx="1350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决策空间</a:t>
            </a:r>
            <a:endParaRPr lang="en-US" altLang="zh-CN" b="1" dirty="0" smtClean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b="1" dirty="0" smtClean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对抗损失</a:t>
            </a:r>
            <a:endParaRPr lang="zh-CN" altLang="en-US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28" name="直接箭头连接符 27"/>
          <p:cNvCxnSpPr>
            <a:stCxn id="25" idx="2"/>
          </p:cNvCxnSpPr>
          <p:nvPr/>
        </p:nvCxnSpPr>
        <p:spPr>
          <a:xfrm flipH="1">
            <a:off x="546931" y="2323261"/>
            <a:ext cx="231853" cy="35661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092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 animBg="1"/>
      <p:bldP spid="118" grpId="0" animBg="1"/>
      <p:bldP spid="123" grpId="0" animBg="1"/>
      <p:bldP spid="124" grpId="0" animBg="1"/>
      <p:bldP spid="128" grpId="0" animBg="1"/>
      <p:bldP spid="133" grpId="0" animBg="1"/>
      <p:bldP spid="18" grpId="0"/>
      <p:bldP spid="25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2076</TotalTime>
  <Words>1494</Words>
  <Application>Microsoft Office PowerPoint</Application>
  <PresentationFormat>全屏显示(4:3)</PresentationFormat>
  <Paragraphs>448</Paragraphs>
  <Slides>36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36</vt:i4>
      </vt:variant>
    </vt:vector>
  </HeadingPairs>
  <TitlesOfParts>
    <vt:vector size="47" baseType="lpstr">
      <vt:lpstr>华文楷体</vt:lpstr>
      <vt:lpstr>宋体</vt:lpstr>
      <vt:lpstr>Arial</vt:lpstr>
      <vt:lpstr>Calibri</vt:lpstr>
      <vt:lpstr>Cambria Math</vt:lpstr>
      <vt:lpstr>Lao UI</vt:lpstr>
      <vt:lpstr>Times New Roman</vt:lpstr>
      <vt:lpstr>Wingdings</vt:lpstr>
      <vt:lpstr>Office 主题</vt:lpstr>
      <vt:lpstr>Visio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SAMSUNG</dc:creator>
  <cp:lastModifiedBy>CYD</cp:lastModifiedBy>
  <cp:revision>164</cp:revision>
  <dcterms:created xsi:type="dcterms:W3CDTF">2014-08-08T13:32:37Z</dcterms:created>
  <dcterms:modified xsi:type="dcterms:W3CDTF">2018-12-18T03:30:19Z</dcterms:modified>
</cp:coreProperties>
</file>

<file path=docProps/thumbnail.jpeg>
</file>